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vtt" ContentType="text/vtt"/>
  <Default Extension="wmf" ContentType="image/x-wmf"/>
  <Default Extension="xml" ContentType="application/xml"/>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Layouts/slideLayout14.xml" ContentType="application/vnd.openxmlformats-officedocument.presentationml.slideLayout+xml"/>
  <Override PartName="/ppt/notesSlides/notesSlide11.xml" ContentType="application/vnd.openxmlformats-officedocument.presentationml.notesSlide+xml"/>
  <Override PartName="/ppt/slideLayouts/slideLayout15.xml" ContentType="application/vnd.openxmlformats-officedocument.presentationml.slideLayout+xml"/>
  <Override PartName="/ppt/slideLayouts/slideLayout1.xml" ContentType="application/vnd.openxmlformats-officedocument.presentationml.slideLayout+xml"/>
  <Override PartName="/ppt/notesSlides/notesSlide7.xml" ContentType="application/vnd.openxmlformats-officedocument.presentationml.notesSlid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notesSlides/notesSlide5.xml" ContentType="application/vnd.openxmlformats-officedocument.presentationml.notesSlid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notesSlides/notesSlide3.xml" ContentType="application/vnd.openxmlformats-officedocument.presentationml.notesSlid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notesSlides/notesSlide6.xml" ContentType="application/vnd.openxmlformats-officedocument.presentationml.notesSlid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notesSlides/notesSlide9.xml" ContentType="application/vnd.openxmlformats-officedocument.presentationml.notesSlid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21.xml" ContentType="application/vnd.openxmlformats-officedocument.presentationml.slideLayout+xml"/>
  <Override PartName="/ppt/notesSlides/notesSlide8.xml" ContentType="application/vnd.openxmlformats-officedocument.presentationml.notesSlid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20.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4.xml" ContentType="application/vnd.openxmlformats-officedocument.presentationml.notesSlide+xml"/>
  <Override PartName="/ppt/notesSlides/notesSlide10.xml" ContentType="application/vnd.openxmlformats-officedocument.presentationml.notesSlid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notesSlides/notesSlide1.xml" ContentType="application/vnd.openxmlformats-officedocument.presentationml.notesSlide+xml"/>
  <Override PartName="/ppt/slideLayouts/slideLayout24.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2.xml" ContentType="application/vnd.openxmlformats-officedocument.presentationml.notesSlide+xml"/>
  <Override PartName="/ppt/slideLayouts/slideLayout25.xml" ContentType="application/vnd.openxmlformats-officedocument.presentationml.slideLayou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ppt/tags/tag7.xml" ContentType="application/vnd.openxmlformats-officedocument.presentationml.tags+xml"/>
  <Override PartName="/ppt/tags/tag6.xml" ContentType="application/vnd.openxmlformats-officedocument.presentationml.tags+xml"/>
  <Override PartName="/ppt/tags/tag5.xml" ContentType="application/vnd.openxmlformats-officedocument.presentationml.tags+xml"/>
  <Override PartName="/ppt/tags/tag4.xml" ContentType="application/vnd.openxmlformats-officedocument.presentationml.tags+xml"/>
  <Override PartName="/ppt/tags/tag2.xml" ContentType="application/vnd.openxmlformats-officedocument.presentationml.tags+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tags/tag11.xml" ContentType="application/vnd.openxmlformats-officedocument.presentationml.tags+xml"/>
  <Override PartName="/ppt/tags/tag10.xml" ContentType="application/vnd.openxmlformats-officedocument.presentationml.tags+xml"/>
  <Override PartName="/ppt/tags/tag9.xml" ContentType="application/vnd.openxmlformats-officedocument.presentationml.tags+xml"/>
  <Override PartName="/ppt/tags/tag3.xml" ContentType="application/vnd.openxmlformats-officedocument.presentationml.tags+xml"/>
  <Override PartName="/ppt/tags/tag8.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 id="2147483721" r:id="rId2"/>
    <p:sldMasterId id="2147483727" r:id="rId3"/>
    <p:sldMasterId id="2147483724" r:id="rId4"/>
    <p:sldMasterId id="2147483730" r:id="rId5"/>
    <p:sldMasterId id="2147483744" r:id="rId6"/>
    <p:sldMasterId id="2147483747" r:id="rId7"/>
    <p:sldMasterId id="2147483741" r:id="rId8"/>
    <p:sldMasterId id="2147483706" r:id="rId9"/>
    <p:sldMasterId id="2147483712" r:id="rId10"/>
    <p:sldMasterId id="2147483738" r:id="rId11"/>
    <p:sldMasterId id="2147483735" r:id="rId12"/>
    <p:sldMasterId id="2147483715" r:id="rId13"/>
    <p:sldMasterId id="2147483733" r:id="rId14"/>
  </p:sldMasterIdLst>
  <p:notesMasterIdLst>
    <p:notesMasterId r:id="rId83"/>
  </p:notesMasterIdLst>
  <p:handoutMasterIdLst>
    <p:handoutMasterId r:id="rId84"/>
  </p:handoutMasterIdLst>
  <p:sldIdLst>
    <p:sldId id="256" r:id="rId15"/>
    <p:sldId id="318" r:id="rId16"/>
    <p:sldId id="315" r:id="rId17"/>
    <p:sldId id="319" r:id="rId18"/>
    <p:sldId id="314" r:id="rId19"/>
    <p:sldId id="316" r:id="rId20"/>
    <p:sldId id="264" r:id="rId21"/>
    <p:sldId id="257" r:id="rId22"/>
    <p:sldId id="302" r:id="rId23"/>
    <p:sldId id="331" r:id="rId24"/>
    <p:sldId id="396" r:id="rId25"/>
    <p:sldId id="317" r:id="rId26"/>
    <p:sldId id="309" r:id="rId27"/>
    <p:sldId id="258" r:id="rId28"/>
    <p:sldId id="397" r:id="rId29"/>
    <p:sldId id="325" r:id="rId30"/>
    <p:sldId id="374" r:id="rId31"/>
    <p:sldId id="261" r:id="rId32"/>
    <p:sldId id="398" r:id="rId33"/>
    <p:sldId id="277" r:id="rId34"/>
    <p:sldId id="371" r:id="rId35"/>
    <p:sldId id="372" r:id="rId36"/>
    <p:sldId id="332" r:id="rId37"/>
    <p:sldId id="303" r:id="rId38"/>
    <p:sldId id="310" r:id="rId39"/>
    <p:sldId id="333" r:id="rId40"/>
    <p:sldId id="259" r:id="rId41"/>
    <p:sldId id="375" r:id="rId42"/>
    <p:sldId id="260" r:id="rId43"/>
    <p:sldId id="263" r:id="rId44"/>
    <p:sldId id="262" r:id="rId45"/>
    <p:sldId id="266" r:id="rId46"/>
    <p:sldId id="412" r:id="rId47"/>
    <p:sldId id="304" r:id="rId48"/>
    <p:sldId id="311" r:id="rId49"/>
    <p:sldId id="269" r:id="rId50"/>
    <p:sldId id="322" r:id="rId51"/>
    <p:sldId id="270" r:id="rId52"/>
    <p:sldId id="305" r:id="rId53"/>
    <p:sldId id="312" r:id="rId54"/>
    <p:sldId id="280" r:id="rId55"/>
    <p:sldId id="281" r:id="rId56"/>
    <p:sldId id="323" r:id="rId57"/>
    <p:sldId id="389" r:id="rId58"/>
    <p:sldId id="399" r:id="rId59"/>
    <p:sldId id="395" r:id="rId60"/>
    <p:sldId id="400" r:id="rId61"/>
    <p:sldId id="273" r:id="rId62"/>
    <p:sldId id="274" r:id="rId63"/>
    <p:sldId id="401" r:id="rId64"/>
    <p:sldId id="369" r:id="rId65"/>
    <p:sldId id="370" r:id="rId66"/>
    <p:sldId id="377" r:id="rId67"/>
    <p:sldId id="376" r:id="rId68"/>
    <p:sldId id="378" r:id="rId69"/>
    <p:sldId id="425" r:id="rId70"/>
    <p:sldId id="424" r:id="rId71"/>
    <p:sldId id="335" r:id="rId72"/>
    <p:sldId id="417" r:id="rId73"/>
    <p:sldId id="326" r:id="rId74"/>
    <p:sldId id="415" r:id="rId75"/>
    <p:sldId id="327" r:id="rId76"/>
    <p:sldId id="422" r:id="rId77"/>
    <p:sldId id="423" r:id="rId78"/>
    <p:sldId id="402" r:id="rId79"/>
    <p:sldId id="420" r:id="rId80"/>
    <p:sldId id="416" r:id="rId81"/>
    <p:sldId id="307" r:id="rId8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4483"/>
    <a:srgbClr val="D01E2B"/>
    <a:srgbClr val="F6B528"/>
    <a:srgbClr val="15518E"/>
    <a:srgbClr val="FFFFFF"/>
    <a:srgbClr val="184585"/>
    <a:srgbClr val="D322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618" autoAdjust="0"/>
    <p:restoredTop sz="86385" autoAdjust="0"/>
  </p:normalViewPr>
  <p:slideViewPr>
    <p:cSldViewPr snapToGrid="0">
      <p:cViewPr varScale="1">
        <p:scale>
          <a:sx n="93" d="100"/>
          <a:sy n="93" d="100"/>
        </p:scale>
        <p:origin x="66" y="228"/>
      </p:cViewPr>
      <p:guideLst>
        <p:guide orient="horz" pos="2160"/>
        <p:guide pos="3840"/>
      </p:guideLst>
    </p:cSldViewPr>
  </p:slideViewPr>
  <p:outlineViewPr>
    <p:cViewPr>
      <p:scale>
        <a:sx n="33" d="100"/>
        <a:sy n="33" d="100"/>
      </p:scale>
      <p:origin x="0" y="-30444"/>
    </p:cViewPr>
  </p:outlineViewPr>
  <p:notesTextViewPr>
    <p:cViewPr>
      <p:scale>
        <a:sx n="3" d="2"/>
        <a:sy n="3" d="2"/>
      </p:scale>
      <p:origin x="0" y="0"/>
    </p:cViewPr>
  </p:notesTextViewPr>
  <p:sorterViewPr>
    <p:cViewPr>
      <p:scale>
        <a:sx n="100" d="100"/>
        <a:sy n="100" d="100"/>
      </p:scale>
      <p:origin x="0" y="-4746"/>
    </p:cViewPr>
  </p:sorterViewPr>
  <p:notesViewPr>
    <p:cSldViewPr snapToGrid="0">
      <p:cViewPr varScale="1">
        <p:scale>
          <a:sx n="87" d="100"/>
          <a:sy n="87" d="100"/>
        </p:scale>
        <p:origin x="3840"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handoutMaster" Target="handoutMasters/handoutMaster1.xml"/><Relationship Id="rId89" Type="http://schemas.openxmlformats.org/officeDocument/2006/relationships/customXml" Target="../customXml/item1.xml"/><Relationship Id="rId16" Type="http://schemas.openxmlformats.org/officeDocument/2006/relationships/slide" Target="slides/slide2.xml"/><Relationship Id="rId11" Type="http://schemas.openxmlformats.org/officeDocument/2006/relationships/slideMaster" Target="slideMasters/slideMaster11.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5" Type="http://schemas.openxmlformats.org/officeDocument/2006/relationships/slideMaster" Target="slideMasters/slideMaster5.xml"/><Relationship Id="rId90" Type="http://schemas.openxmlformats.org/officeDocument/2006/relationships/customXml" Target="../customXml/item2.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slide" Target="slides/slide63.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slide" Target="slides/slide66.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notesMaster" Target="notesMasters/notesMaster1.xml"/><Relationship Id="rId88" Type="http://schemas.openxmlformats.org/officeDocument/2006/relationships/tableStyles" Target="tableStyles.xml"/><Relationship Id="rId91"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7" Type="http://schemas.openxmlformats.org/officeDocument/2006/relationships/slideMaster" Target="slideMasters/slideMaster7.xml"/><Relationship Id="rId71" Type="http://schemas.openxmlformats.org/officeDocument/2006/relationships/slide" Target="slides/slide57.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theme" Target="theme/theme1.xml"/><Relationship Id="rId61" Type="http://schemas.openxmlformats.org/officeDocument/2006/relationships/slide" Target="slides/slide47.xml"/><Relationship Id="rId82" Type="http://schemas.openxmlformats.org/officeDocument/2006/relationships/slide" Target="slides/slide68.xml"/><Relationship Id="rId19"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wmf"/><Relationship Id="rId1" Type="http://schemas.openxmlformats.org/officeDocument/2006/relationships/image" Target="../media/image34.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46.wmf"/><Relationship Id="rId1" Type="http://schemas.openxmlformats.org/officeDocument/2006/relationships/image" Target="../media/image45.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image" Target="../media/image47.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image" Target="../media/image49.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5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53.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54.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55.w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58.wmf"/><Relationship Id="rId1" Type="http://schemas.openxmlformats.org/officeDocument/2006/relationships/image" Target="../media/image57.w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62.w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71.w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72.emf"/></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image" Target="../media/image78.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8.wmf"/><Relationship Id="rId1" Type="http://schemas.openxmlformats.org/officeDocument/2006/relationships/image" Target="../media/image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7062F51-3737-4303-AD70-8F441D7F6D0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ECB021C-F9D0-4157-A2C3-7A0476BCA72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0BD3C6C-968E-4DFB-BDD2-32BB4D2CE23C}" type="datetimeFigureOut">
              <a:rPr lang="en-US" smtClean="0"/>
              <a:t>10/16/2020</a:t>
            </a:fld>
            <a:endParaRPr lang="en-US"/>
          </a:p>
        </p:txBody>
      </p:sp>
      <p:sp>
        <p:nvSpPr>
          <p:cNvPr id="4" name="Footer Placeholder 3">
            <a:extLst>
              <a:ext uri="{FF2B5EF4-FFF2-40B4-BE49-F238E27FC236}">
                <a16:creationId xmlns:a16="http://schemas.microsoft.com/office/drawing/2014/main" id="{AC87B8FD-8675-472B-B045-16C5D8CFFA2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CF81B70-36EC-4398-B7B8-4A41153AC69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4FF79E0-9A90-4504-8BE5-2D8B808DFE0C}" type="slidenum">
              <a:rPr lang="en-US" smtClean="0"/>
              <a:t>‹#›</a:t>
            </a:fld>
            <a:endParaRPr lang="en-US"/>
          </a:p>
        </p:txBody>
      </p:sp>
    </p:spTree>
    <p:extLst>
      <p:ext uri="{BB962C8B-B14F-4D97-AF65-F5344CB8AC3E}">
        <p14:creationId xmlns:p14="http://schemas.microsoft.com/office/powerpoint/2010/main" val="11974068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280A99-12A2-489B-BA4E-39752AFDA20A}" type="datetimeFigureOut">
              <a:rPr lang="en-US" smtClean="0"/>
              <a:t>10/16/2020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BD0F42-7048-429C-8AA7-2FDE8D46C27E}" type="slidenum">
              <a:rPr lang="en-US" smtClean="0"/>
              <a:t>‹#›</a:t>
            </a:fld>
            <a:endParaRPr lang="en-US"/>
          </a:p>
        </p:txBody>
      </p:sp>
    </p:spTree>
    <p:extLst>
      <p:ext uri="{BB962C8B-B14F-4D97-AF65-F5344CB8AC3E}">
        <p14:creationId xmlns:p14="http://schemas.microsoft.com/office/powerpoint/2010/main" val="2731559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osha.gov/laws-regs/oshact/section5-duties"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fas.org/sgp/crs/misc/R46288.pdf" TargetMode="External"/><Relationship Id="rId5" Type="http://schemas.openxmlformats.org/officeDocument/2006/relationships/hyperlink" Target="https://www.osha.gov/dsg/id/" TargetMode="External"/><Relationship Id="rId4" Type="http://schemas.openxmlformats.org/officeDocument/2006/relationships/hyperlink" Target="https://www.osha.gov/whistleblower/WBComplaint.html"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cdc.gov/coronavirus/mers/index.html"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www.cdc.gov/coronavirus/2019-ncov/travelers/index.html" TargetMode="External"/><Relationship Id="rId5" Type="http://schemas.openxmlformats.org/officeDocument/2006/relationships/hyperlink" Target="https://www.cdc.gov/coronavirus/2019-ncov/cases-in-us.html" TargetMode="External"/><Relationship Id="rId4" Type="http://schemas.openxmlformats.org/officeDocument/2006/relationships/hyperlink" Target="https://www.cdc.gov/sars/index.html"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cdc.gov/coronavirus/about/index.html"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ho.sprinklr.com/"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s://www.bing.com/covid" TargetMode="External"/><Relationship Id="rId4" Type="http://schemas.openxmlformats.org/officeDocument/2006/relationships/hyperlink" Target="https://coronavirus.jhu.edu/map.html"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cidrap.umn.edu/news-perspective/2020/03/commentary-covid-19-transmission-messages-should-hinge-science"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dirty="0">
                <a:latin typeface="+mn-lt"/>
              </a:rPr>
              <a:t>Instructor notes: </a:t>
            </a:r>
          </a:p>
          <a:p>
            <a:endParaRPr lang="en-US" altLang="en-US" sz="1200" dirty="0">
              <a:latin typeface="+mn-lt"/>
              <a:ea typeface="ＭＳ Ｐゴシック" panose="020B0600070205080204" pitchFamily="34" charset="-128"/>
            </a:endParaRPr>
          </a:p>
          <a:p>
            <a:r>
              <a:rPr lang="en-US" altLang="en-US" sz="1200" dirty="0">
                <a:latin typeface="+mn-lt"/>
                <a:ea typeface="ＭＳ Ｐゴシック" panose="020B0600070205080204" pitchFamily="34" charset="-128"/>
              </a:rPr>
              <a:t>Although there is no OSHA standard that deals specifically with the coronavirus, there are OSHA standards that cover PPE and respiratory protection addressed in more detail later in this program.  Many of these OSHA standards include training requirements for workers. See Module 3 for some of those standards. </a:t>
            </a:r>
          </a:p>
          <a:p>
            <a:endParaRPr lang="en-US" altLang="en-US" sz="1200" dirty="0">
              <a:latin typeface="+mn-lt"/>
              <a:ea typeface="ＭＳ Ｐゴシック" panose="020B0600070205080204" pitchFamily="34" charset="-128"/>
            </a:endParaRPr>
          </a:p>
          <a:p>
            <a:r>
              <a:rPr lang="en-US" altLang="en-US" sz="1200" dirty="0">
                <a:latin typeface="+mn-lt"/>
                <a:ea typeface="ＭＳ Ｐゴシック" panose="020B0600070205080204" pitchFamily="34" charset="-128"/>
              </a:rPr>
              <a:t>The OSHA general duty clause requires employers to provide a workplace free of recognized hazards that can cause serious physical harm or death to </a:t>
            </a:r>
            <a:r>
              <a:rPr lang="en-US" altLang="en-US" sz="1200" dirty="0">
                <a:solidFill>
                  <a:schemeClr val="tx1"/>
                </a:solidFill>
                <a:latin typeface="+mn-lt"/>
                <a:ea typeface="ＭＳ Ｐゴシック" panose="020B0600070205080204" pitchFamily="34" charset="-128"/>
              </a:rPr>
              <a:t>workers. </a:t>
            </a:r>
            <a:r>
              <a:rPr lang="en-US" sz="1200" dirty="0">
                <a:solidFill>
                  <a:schemeClr val="tx1"/>
                </a:solidFill>
                <a:latin typeface="+mn-lt"/>
                <a:hlinkClick r:id="rId3">
                  <a:extLst>
                    <a:ext uri="{A12FA001-AC4F-418D-AE19-62706E023703}">
                      <ahyp:hlinkClr xmlns:ahyp="http://schemas.microsoft.com/office/drawing/2018/hyperlinkcolor" val="tx"/>
                    </a:ext>
                  </a:extLst>
                </a:hlinkClick>
              </a:rPr>
              <a:t>https://www.osha.gov/laws-regs/oshact/section5-duties</a:t>
            </a:r>
            <a:endParaRPr lang="en-US" altLang="en-US" sz="1200" dirty="0">
              <a:solidFill>
                <a:schemeClr val="tx1"/>
              </a:solidFill>
              <a:latin typeface="+mn-lt"/>
              <a:ea typeface="ＭＳ Ｐゴシック" panose="020B0600070205080204" pitchFamily="34" charset="-128"/>
            </a:endParaRPr>
          </a:p>
          <a:p>
            <a:endParaRPr lang="en-US" altLang="en-US" sz="1200" dirty="0">
              <a:latin typeface="+mn-lt"/>
              <a:ea typeface="ＭＳ Ｐゴシック" panose="020B0600070205080204" pitchFamily="34" charset="-128"/>
            </a:endParaRPr>
          </a:p>
          <a:p>
            <a:r>
              <a:rPr lang="en-US" altLang="en-US" sz="1200" dirty="0">
                <a:latin typeface="+mn-lt"/>
                <a:ea typeface="ＭＳ Ｐゴシック" panose="020B0600070205080204" pitchFamily="34" charset="-128"/>
              </a:rPr>
              <a:t>Workers have a right to file anonymous confidential complaints with OSHA. It is usually a good idea to try to resolve safety and health problems with employers before filing an OSHA complaint. It is also recommended to speak directly with the area OSHA office personnel to obtain assistance in filing a complaint. </a:t>
            </a:r>
          </a:p>
          <a:p>
            <a:endParaRPr lang="en-US" altLang="en-US" sz="1200" dirty="0">
              <a:latin typeface="+mn-lt"/>
              <a:ea typeface="ＭＳ Ｐゴシック" panose="020B0600070205080204" pitchFamily="34" charset="-128"/>
            </a:endParaRPr>
          </a:p>
          <a:p>
            <a:r>
              <a:rPr lang="en-US" altLang="en-US" sz="1200" dirty="0">
                <a:latin typeface="+mn-lt"/>
                <a:ea typeface="ＭＳ Ｐゴシック" panose="020B0600070205080204" pitchFamily="34" charset="-128"/>
              </a:rPr>
              <a:t>There are </a:t>
            </a:r>
            <a:r>
              <a:rPr lang="en-US" altLang="en-US" sz="1200" dirty="0">
                <a:solidFill>
                  <a:schemeClr val="tx1"/>
                </a:solidFill>
                <a:latin typeface="+mn-lt"/>
                <a:ea typeface="ＭＳ Ｐゴシック" panose="020B0600070205080204" pitchFamily="34" charset="-128"/>
              </a:rPr>
              <a:t>also several whistleblower laws that protect workers if they are discriminated against or experience job loss or other negative impacts on their employment as a result of complaining about unsafe and unhealthy conditions. </a:t>
            </a:r>
            <a:r>
              <a:rPr lang="en-US" sz="1200" dirty="0">
                <a:solidFill>
                  <a:schemeClr val="tx1"/>
                </a:solidFill>
                <a:latin typeface="+mn-lt"/>
                <a:hlinkClick r:id="rId4">
                  <a:extLst>
                    <a:ext uri="{A12FA001-AC4F-418D-AE19-62706E023703}">
                      <ahyp:hlinkClr xmlns:ahyp="http://schemas.microsoft.com/office/drawing/2018/hyperlinkcolor" val="tx"/>
                    </a:ext>
                  </a:extLst>
                </a:hlinkClick>
              </a:rPr>
              <a:t>https://www.osha.gov/whistleblower/WBComplaint.html</a:t>
            </a:r>
            <a:endParaRPr lang="en-US" altLang="en-US" sz="1200" dirty="0">
              <a:solidFill>
                <a:schemeClr val="tx1"/>
              </a:solidFill>
              <a:latin typeface="+mn-lt"/>
              <a:ea typeface="ＭＳ Ｐゴシック" panose="020B0600070205080204" pitchFamily="34" charset="-128"/>
            </a:endParaRPr>
          </a:p>
          <a:p>
            <a:endParaRPr lang="en-US" altLang="en-US" sz="1200" dirty="0">
              <a:latin typeface="+mn-lt"/>
              <a:ea typeface="ＭＳ Ｐゴシック" panose="020B0600070205080204" pitchFamily="34" charset="-128"/>
            </a:endParaRPr>
          </a:p>
          <a:p>
            <a:r>
              <a:rPr lang="en-US" altLang="en-US" sz="1200" dirty="0">
                <a:latin typeface="+mn-lt"/>
                <a:ea typeface="ＭＳ Ｐゴシック" panose="020B0600070205080204" pitchFamily="34" charset="-128"/>
              </a:rPr>
              <a:t>Workers, unions, and the public have filed complaints with OSHA, public health authorities, political leaders, and the police during the pandemic when employers refused to maintain social distancing or other basic worker protections. </a:t>
            </a:r>
          </a:p>
          <a:p>
            <a:endParaRPr lang="en-US" altLang="en-US" sz="1200" dirty="0">
              <a:latin typeface="+mn-lt"/>
              <a:ea typeface="ＭＳ Ｐゴシック" panose="020B0600070205080204" pitchFamily="34" charset="-128"/>
            </a:endParaRPr>
          </a:p>
          <a:p>
            <a:r>
              <a:rPr lang="en-US" altLang="en-US" sz="1200" dirty="0">
                <a:latin typeface="+mn-lt"/>
                <a:ea typeface="ＭＳ Ｐゴシック" panose="020B0600070205080204" pitchFamily="34" charset="-128"/>
              </a:rPr>
              <a:t>A petition for an OSHA Infectious Disease Standard was submitted in 2009 and has been on the OSHA regulatory agenda in 2017 for “long term action”. </a:t>
            </a:r>
          </a:p>
          <a:p>
            <a:r>
              <a:rPr lang="en-US" sz="1200" dirty="0">
                <a:latin typeface="+mn-lt"/>
                <a:hlinkClick r:id="rId5"/>
              </a:rPr>
              <a:t>https://www.osha.gov/dsg/id/</a:t>
            </a:r>
            <a:endParaRPr lang="en-US" sz="1200" dirty="0">
              <a:latin typeface="+mn-lt"/>
            </a:endParaRPr>
          </a:p>
          <a:p>
            <a:endParaRPr lang="en-US" altLang="en-US" sz="1200" dirty="0">
              <a:latin typeface="+mn-lt"/>
              <a:ea typeface="ＭＳ Ｐゴシック" panose="020B0600070205080204" pitchFamily="34" charset="-128"/>
            </a:endParaRPr>
          </a:p>
          <a:p>
            <a:r>
              <a:rPr lang="en-US" altLang="en-US" sz="1200" dirty="0">
                <a:latin typeface="+mn-lt"/>
                <a:ea typeface="ＭＳ Ｐゴシック" panose="020B0600070205080204" pitchFamily="34" charset="-128"/>
              </a:rPr>
              <a:t>Many advocates have been working to get an OSHA Emergency Temporary Standard to address worker protection from SARS-CoV-2.</a:t>
            </a:r>
            <a:r>
              <a:rPr lang="en-US" sz="1200" dirty="0">
                <a:latin typeface="+mn-lt"/>
              </a:rPr>
              <a:t> Occupational Safety and Health Administration (OSHA): Emergency Temporary Standards (ETS) and COVID-19 , Congressional Research Service, Updated April 8, 2020.</a:t>
            </a:r>
            <a:r>
              <a:rPr lang="en-US" altLang="en-US" sz="1200" dirty="0">
                <a:latin typeface="+mn-lt"/>
                <a:ea typeface="ＭＳ Ｐゴシック" panose="020B0600070205080204" pitchFamily="34" charset="-128"/>
              </a:rPr>
              <a:t> </a:t>
            </a:r>
            <a:r>
              <a:rPr lang="en-US" sz="1200" dirty="0">
                <a:latin typeface="+mn-lt"/>
                <a:hlinkClick r:id="rId6"/>
              </a:rPr>
              <a:t>https://fas.org/sgp/crs/misc/R46288.pdf</a:t>
            </a:r>
            <a:endParaRPr lang="en-US" sz="1200" dirty="0">
              <a:latin typeface="+mn-lt"/>
            </a:endParaRPr>
          </a:p>
          <a:p>
            <a:endParaRPr lang="en-US" altLang="en-US" sz="1200" dirty="0">
              <a:latin typeface="+mn-lt"/>
              <a:ea typeface="ＭＳ Ｐゴシック" panose="020B0600070205080204" pitchFamily="34" charset="-128"/>
            </a:endParaRPr>
          </a:p>
          <a:p>
            <a:endParaRPr lang="en-US" altLang="en-US" sz="1200" dirty="0">
              <a:latin typeface="+mn-lt"/>
              <a:ea typeface="ＭＳ Ｐゴシック" panose="020B0600070205080204" pitchFamily="34" charset="-128"/>
            </a:endParaRPr>
          </a:p>
          <a:p>
            <a:endParaRPr lang="en-US" altLang="en-US" dirty="0">
              <a:latin typeface="Arial" panose="020B0604020202020204" pitchFamily="34" charset="0"/>
              <a:ea typeface="ＭＳ Ｐゴシック" panose="020B0600070205080204" pitchFamily="34" charset="-128"/>
            </a:endParaRPr>
          </a:p>
          <a:p>
            <a:endParaRPr lang="en-US" dirty="0"/>
          </a:p>
        </p:txBody>
      </p:sp>
      <p:sp>
        <p:nvSpPr>
          <p:cNvPr id="4" name="Slide Number Placeholder 3"/>
          <p:cNvSpPr>
            <a:spLocks noGrp="1"/>
          </p:cNvSpPr>
          <p:nvPr>
            <p:ph type="sldNum" sz="quarter" idx="10"/>
          </p:nvPr>
        </p:nvSpPr>
        <p:spPr/>
        <p:txBody>
          <a:bodyPr/>
          <a:lstStyle/>
          <a:p>
            <a:fld id="{13BD0F42-7048-429C-8AA7-2FDE8D46C27E}" type="slidenum">
              <a:rPr lang="en-US" smtClean="0"/>
              <a:t>11</a:t>
            </a:fld>
            <a:endParaRPr lang="en-US"/>
          </a:p>
        </p:txBody>
      </p:sp>
    </p:spTree>
    <p:extLst>
      <p:ext uri="{BB962C8B-B14F-4D97-AF65-F5344CB8AC3E}">
        <p14:creationId xmlns:p14="http://schemas.microsoft.com/office/powerpoint/2010/main" val="20748652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length 00:01:29</a:t>
            </a:r>
          </a:p>
        </p:txBody>
      </p:sp>
      <p:sp>
        <p:nvSpPr>
          <p:cNvPr id="4" name="Slide Number Placeholder 3"/>
          <p:cNvSpPr>
            <a:spLocks noGrp="1"/>
          </p:cNvSpPr>
          <p:nvPr>
            <p:ph type="sldNum" sz="quarter" idx="5"/>
          </p:nvPr>
        </p:nvSpPr>
        <p:spPr/>
        <p:txBody>
          <a:bodyPr/>
          <a:lstStyle/>
          <a:p>
            <a:fld id="{13BD0F42-7048-429C-8AA7-2FDE8D46C27E}" type="slidenum">
              <a:rPr lang="en-US" smtClean="0"/>
              <a:t>33</a:t>
            </a:fld>
            <a:endParaRPr lang="en-US"/>
          </a:p>
        </p:txBody>
      </p:sp>
    </p:spTree>
    <p:extLst>
      <p:ext uri="{BB962C8B-B14F-4D97-AF65-F5344CB8AC3E}">
        <p14:creationId xmlns:p14="http://schemas.microsoft.com/office/powerpoint/2010/main" val="25898990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1" dirty="0">
                <a:latin typeface="Arial" panose="020B0604020202020204" pitchFamily="34" charset="0"/>
                <a:ea typeface="ＭＳ Ｐゴシック" panose="020B0600070205080204" pitchFamily="34" charset="-128"/>
              </a:rPr>
              <a:t>Instructor notes:</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How can you determine if your risk for COVID-19 is greater where you work than in the general population?   First, consider </a:t>
            </a:r>
          </a:p>
          <a:p>
            <a:r>
              <a:rPr lang="en-US" altLang="en-US" dirty="0">
                <a:latin typeface="Arial" panose="020B0604020202020204" pitchFamily="34" charset="0"/>
                <a:ea typeface="ＭＳ Ｐゴシック" panose="020B0600070205080204" pitchFamily="34" charset="-128"/>
              </a:rPr>
              <a:t>whether the type of setting you work in requires close proximity to people potentially infected with the COVID-19 virus.  Next, ask whether your specific job duties require you to have either repeated, extended or close contact with known or suspected sources of the virus.</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For example, a hospital is a work setting where there will be a greater concentration of individuals who have or are suspected of having the coronavirus.  </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However, employees who work in the same facility have different risks depending on what part of the institution they work in and the tasks that they perform.  Staff who provide bedside care to a patient with COVID-19 have a higher risk of becoming infected at work than someone working in the billing office.</a:t>
            </a:r>
          </a:p>
          <a:p>
            <a:endParaRPr lang="en-US" dirty="0"/>
          </a:p>
        </p:txBody>
      </p:sp>
      <p:sp>
        <p:nvSpPr>
          <p:cNvPr id="4" name="Slide Number Placeholder 3"/>
          <p:cNvSpPr>
            <a:spLocks noGrp="1"/>
          </p:cNvSpPr>
          <p:nvPr>
            <p:ph type="sldNum" sz="quarter" idx="10"/>
          </p:nvPr>
        </p:nvSpPr>
        <p:spPr/>
        <p:txBody>
          <a:bodyPr/>
          <a:lstStyle/>
          <a:p>
            <a:fld id="{13BD0F42-7048-429C-8AA7-2FDE8D46C27E}" type="slidenum">
              <a:rPr lang="en-US" smtClean="0"/>
              <a:t>43</a:t>
            </a:fld>
            <a:endParaRPr lang="en-US"/>
          </a:p>
        </p:txBody>
      </p:sp>
    </p:spTree>
    <p:extLst>
      <p:ext uri="{BB962C8B-B14F-4D97-AF65-F5344CB8AC3E}">
        <p14:creationId xmlns:p14="http://schemas.microsoft.com/office/powerpoint/2010/main" val="35187128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elimination</a:t>
            </a:r>
            <a:r>
              <a:rPr lang="en-US" sz="1200" b="0" i="0" kern="1200" dirty="0">
                <a:solidFill>
                  <a:schemeClr val="tx1"/>
                </a:solidFill>
                <a:effectLst/>
                <a:latin typeface="+mn-lt"/>
                <a:ea typeface="+mn-ea"/>
                <a:cs typeface="+mn-cs"/>
              </a:rPr>
              <a:t> – physically removing the hazard (COVID-19). For workplaces deemed necessary, such as hospitals, supermarkets, and banks, this means making sure workers are not coming in when they are ill or have potentially been exposed to others who are ill. In this way, we can eliminate (to the best of our ability) the means of transmission among the workers. For the general public, this means eliminating unnecessary trips to the store or other places where you could come in contact with infected individuals and keeping your distance (6 </a:t>
            </a:r>
            <a:r>
              <a:rPr lang="en-US" sz="1200" b="0" i="0" kern="1200" dirty="0" err="1">
                <a:solidFill>
                  <a:schemeClr val="tx1"/>
                </a:solidFill>
                <a:effectLst/>
                <a:latin typeface="+mn-lt"/>
                <a:ea typeface="+mn-ea"/>
                <a:cs typeface="+mn-cs"/>
              </a:rPr>
              <a:t>ft</a:t>
            </a:r>
            <a:r>
              <a:rPr lang="en-US" sz="1200" b="0" i="0" kern="1200" dirty="0">
                <a:solidFill>
                  <a:schemeClr val="tx1"/>
                </a:solidFill>
                <a:effectLst/>
                <a:latin typeface="+mn-lt"/>
                <a:ea typeface="+mn-ea"/>
                <a:cs typeface="+mn-cs"/>
              </a:rPr>
              <a:t>)</a:t>
            </a:r>
            <a:r>
              <a:rPr lang="en-US" sz="1200" b="0" i="0" kern="1200" baseline="30000" dirty="0">
                <a:solidFill>
                  <a:schemeClr val="tx1"/>
                </a:solidFill>
                <a:effectLst/>
                <a:latin typeface="+mn-lt"/>
                <a:ea typeface="+mn-ea"/>
                <a:cs typeface="+mn-cs"/>
              </a:rPr>
              <a:t>4</a:t>
            </a:r>
            <a:r>
              <a:rPr lang="en-US" sz="1200" b="0" i="0" kern="1200" dirty="0">
                <a:solidFill>
                  <a:schemeClr val="tx1"/>
                </a:solidFill>
                <a:effectLst/>
                <a:latin typeface="+mn-lt"/>
                <a:ea typeface="+mn-ea"/>
                <a:cs typeface="+mn-cs"/>
              </a:rPr>
              <a:t> from other people when you must be away from your home. It also means staying home if you are sick or suspect that you have been around someone who is sick. Social isolation is one of our best tools to reduce the spread of infection. Social isolation is especially important in the context of COVID-19 because many individuals are asymptomatic and can, unknowingly, spread the virus any time they leave their home.</a:t>
            </a:r>
            <a:endParaRPr lang="en-US" sz="1200" b="1" i="0" kern="1200" dirty="0">
              <a:solidFill>
                <a:schemeClr val="tx1"/>
              </a:solidFill>
              <a:effectLst/>
              <a:latin typeface="+mn-lt"/>
              <a:ea typeface="+mn-ea"/>
              <a:cs typeface="+mn-cs"/>
            </a:endParaRPr>
          </a:p>
          <a:p>
            <a:endParaRPr lang="en-US" sz="1200" b="1" i="0" kern="1200" dirty="0">
              <a:solidFill>
                <a:schemeClr val="tx1"/>
              </a:solidFill>
              <a:effectLst/>
              <a:latin typeface="+mn-lt"/>
              <a:ea typeface="+mn-ea"/>
              <a:cs typeface="+mn-cs"/>
            </a:endParaRP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engineering controls</a:t>
            </a:r>
            <a:r>
              <a:rPr lang="en-US" sz="1200" b="0" i="0" kern="1200" dirty="0">
                <a:solidFill>
                  <a:schemeClr val="tx1"/>
                </a:solidFill>
                <a:effectLst/>
                <a:latin typeface="+mn-lt"/>
                <a:ea typeface="+mn-ea"/>
                <a:cs typeface="+mn-cs"/>
              </a:rPr>
              <a:t> – separating the workers from the hazard. This is achieved in hospitals with a high ventilation rate that removes the air from a room where virus may be found. Some companies are installing extra barriers between workers and consumers. In homes, individuals may choose to run filtered home HVAC systems or open windows to bring in fresh air regularly. You might also choose to run an air purifier.</a:t>
            </a:r>
            <a:endParaRPr lang="en-US" dirty="0"/>
          </a:p>
        </p:txBody>
      </p:sp>
      <p:sp>
        <p:nvSpPr>
          <p:cNvPr id="4" name="Slide Number Placeholder 3"/>
          <p:cNvSpPr>
            <a:spLocks noGrp="1"/>
          </p:cNvSpPr>
          <p:nvPr>
            <p:ph type="sldNum" sz="quarter" idx="10"/>
          </p:nvPr>
        </p:nvSpPr>
        <p:spPr/>
        <p:txBody>
          <a:bodyPr/>
          <a:lstStyle/>
          <a:p>
            <a:fld id="{13BD0F42-7048-429C-8AA7-2FDE8D46C27E}" type="slidenum">
              <a:rPr lang="en-US" smtClean="0"/>
              <a:t>51</a:t>
            </a:fld>
            <a:endParaRPr lang="en-US"/>
          </a:p>
        </p:txBody>
      </p:sp>
    </p:spTree>
    <p:extLst>
      <p:ext uri="{BB962C8B-B14F-4D97-AF65-F5344CB8AC3E}">
        <p14:creationId xmlns:p14="http://schemas.microsoft.com/office/powerpoint/2010/main" val="36747638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administrative controls</a:t>
            </a:r>
            <a:r>
              <a:rPr lang="en-US" sz="1200" b="0" i="0" kern="1200" dirty="0">
                <a:solidFill>
                  <a:schemeClr val="tx1"/>
                </a:solidFill>
                <a:effectLst/>
                <a:latin typeface="+mn-lt"/>
                <a:ea typeface="+mn-ea"/>
                <a:cs typeface="+mn-cs"/>
              </a:rPr>
              <a:t> – changing the way work is performed. For workplaces this can mean instituting work from home policies for all non-essential personnel. Many cities and states have already implemented this control. For essential personnel and workplaces, it can mean reducing the number of workers on a shift and keeping workers further apart. Staggering work schedules so people don’t have to come in contact with their shift replacement can also help. Some companies have also implemented buying online with curbside pick-up.</a:t>
            </a:r>
            <a:endParaRPr lang="en-US" dirty="0"/>
          </a:p>
        </p:txBody>
      </p:sp>
      <p:sp>
        <p:nvSpPr>
          <p:cNvPr id="4" name="Slide Number Placeholder 3"/>
          <p:cNvSpPr>
            <a:spLocks noGrp="1"/>
          </p:cNvSpPr>
          <p:nvPr>
            <p:ph type="sldNum" sz="quarter" idx="10"/>
          </p:nvPr>
        </p:nvSpPr>
        <p:spPr/>
        <p:txBody>
          <a:bodyPr/>
          <a:lstStyle/>
          <a:p>
            <a:fld id="{13BD0F42-7048-429C-8AA7-2FDE8D46C27E}" type="slidenum">
              <a:rPr lang="en-US" smtClean="0"/>
              <a:t>52</a:t>
            </a:fld>
            <a:endParaRPr lang="en-US"/>
          </a:p>
        </p:txBody>
      </p:sp>
    </p:spTree>
    <p:extLst>
      <p:ext uri="{BB962C8B-B14F-4D97-AF65-F5344CB8AC3E}">
        <p14:creationId xmlns:p14="http://schemas.microsoft.com/office/powerpoint/2010/main" val="26597728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There are two reasons to use a mask: 1) to protect yourself from inhaling virus-containing particles; and 2) to limit the number of virus-containing particles exhaled by infected (but potentially asymptomatic) individuals. Homemade masks are unlikely to protect you from infection, but they may reduce the number of virus-containing droplets exhaled by infected people.</a:t>
            </a:r>
            <a:endParaRPr lang="en-US" dirty="0"/>
          </a:p>
        </p:txBody>
      </p:sp>
      <p:sp>
        <p:nvSpPr>
          <p:cNvPr id="4" name="Slide Number Placeholder 3"/>
          <p:cNvSpPr>
            <a:spLocks noGrp="1"/>
          </p:cNvSpPr>
          <p:nvPr>
            <p:ph type="sldNum" sz="quarter" idx="10"/>
          </p:nvPr>
        </p:nvSpPr>
        <p:spPr/>
        <p:txBody>
          <a:bodyPr/>
          <a:lstStyle/>
          <a:p>
            <a:fld id="{13BD0F42-7048-429C-8AA7-2FDE8D46C27E}" type="slidenum">
              <a:rPr lang="en-US" smtClean="0"/>
              <a:t>55</a:t>
            </a:fld>
            <a:endParaRPr lang="en-US"/>
          </a:p>
        </p:txBody>
      </p:sp>
    </p:spTree>
    <p:extLst>
      <p:ext uri="{BB962C8B-B14F-4D97-AF65-F5344CB8AC3E}">
        <p14:creationId xmlns:p14="http://schemas.microsoft.com/office/powerpoint/2010/main" val="8684807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a:t>
            </a:r>
            <a:r>
              <a:rPr lang="en-US" baseline="0" dirty="0"/>
              <a:t>o length 00:02:02</a:t>
            </a:r>
            <a:endParaRPr lang="en-US" dirty="0"/>
          </a:p>
        </p:txBody>
      </p:sp>
      <p:sp>
        <p:nvSpPr>
          <p:cNvPr id="4" name="Slide Number Placeholder 3"/>
          <p:cNvSpPr>
            <a:spLocks noGrp="1"/>
          </p:cNvSpPr>
          <p:nvPr>
            <p:ph type="sldNum" sz="quarter" idx="5"/>
          </p:nvPr>
        </p:nvSpPr>
        <p:spPr/>
        <p:txBody>
          <a:bodyPr/>
          <a:lstStyle/>
          <a:p>
            <a:fld id="{13BD0F42-7048-429C-8AA7-2FDE8D46C27E}" type="slidenum">
              <a:rPr lang="en-US" smtClean="0"/>
              <a:t>57</a:t>
            </a:fld>
            <a:endParaRPr lang="en-US"/>
          </a:p>
        </p:txBody>
      </p:sp>
    </p:spTree>
    <p:extLst>
      <p:ext uri="{BB962C8B-B14F-4D97-AF65-F5344CB8AC3E}">
        <p14:creationId xmlns:p14="http://schemas.microsoft.com/office/powerpoint/2010/main" val="6832468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dirty="0"/>
              <a:t>Instructor notes: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b="1" dirty="0"/>
          </a:p>
          <a:p>
            <a:r>
              <a:rPr lang="en-US" dirty="0"/>
              <a:t>See the NIEHS Disaster Worker Resiliency Training for additional training opportunities. https://tools.niehs.nih.gov/wetp/index.cfm?id=2528 </a:t>
            </a:r>
          </a:p>
          <a:p>
            <a:endParaRPr lang="en-US" dirty="0"/>
          </a:p>
          <a:p>
            <a:r>
              <a:rPr lang="en-US" dirty="0"/>
              <a:t>These materials prepare workers to recognize and understand their reactions to stress and traumatic events. The four-hour interactive program focuses on self-care strategies and reviews positive and negative reactions to trauma and stress.</a:t>
            </a:r>
          </a:p>
          <a:p>
            <a:endParaRPr lang="en-US" dirty="0"/>
          </a:p>
          <a:p>
            <a:r>
              <a:rPr lang="en-US" dirty="0"/>
              <a:t>Self-care includes:</a:t>
            </a:r>
          </a:p>
          <a:p>
            <a:pPr marL="171450" indent="-171450">
              <a:buFont typeface="Arial" panose="020B0604020202020204" pitchFamily="34" charset="0"/>
              <a:buChar char="•"/>
            </a:pPr>
            <a:r>
              <a:rPr lang="en-US" dirty="0"/>
              <a:t>Adequate sleep. Seven to 8 hours according to federal guidelines.</a:t>
            </a:r>
          </a:p>
          <a:p>
            <a:pPr marL="171450" indent="-171450">
              <a:buFont typeface="Arial" panose="020B0604020202020204" pitchFamily="34" charset="0"/>
              <a:buChar char="•"/>
            </a:pPr>
            <a:r>
              <a:rPr lang="en-US" dirty="0"/>
              <a:t>Healthy eating. Avoid caffeine, sugar, etc.</a:t>
            </a:r>
          </a:p>
          <a:p>
            <a:pPr marL="171450" indent="-171450">
              <a:buFont typeface="Arial" panose="020B0604020202020204" pitchFamily="34" charset="0"/>
              <a:buChar char="•"/>
            </a:pPr>
            <a:r>
              <a:rPr lang="en-US" dirty="0"/>
              <a:t>Exercise or other forms of movement can help reduce the stress reaction.</a:t>
            </a:r>
          </a:p>
          <a:p>
            <a:pPr marL="171450" indent="-171450">
              <a:buFont typeface="Arial" panose="020B0604020202020204" pitchFamily="34" charset="0"/>
              <a:buChar char="•"/>
            </a:pPr>
            <a:r>
              <a:rPr lang="en-US" dirty="0"/>
              <a:t>Relaxation. Give yourself a break from thinking about the crisis and work.</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It is very important for workers to be aware of job stressors and seek professional assistance when needed.</a:t>
            </a:r>
          </a:p>
          <a:p>
            <a:endParaRPr lang="en-US" dirty="0"/>
          </a:p>
        </p:txBody>
      </p:sp>
      <p:sp>
        <p:nvSpPr>
          <p:cNvPr id="4" name="Slide Number Placeholder 3"/>
          <p:cNvSpPr>
            <a:spLocks noGrp="1"/>
          </p:cNvSpPr>
          <p:nvPr>
            <p:ph type="sldNum" sz="quarter" idx="10"/>
          </p:nvPr>
        </p:nvSpPr>
        <p:spPr/>
        <p:txBody>
          <a:bodyPr/>
          <a:lstStyle/>
          <a:p>
            <a:fld id="{13BD0F42-7048-429C-8AA7-2FDE8D46C27E}" type="slidenum">
              <a:rPr lang="en-US" smtClean="0"/>
              <a:t>58</a:t>
            </a:fld>
            <a:endParaRPr lang="en-US"/>
          </a:p>
        </p:txBody>
      </p:sp>
    </p:spTree>
    <p:extLst>
      <p:ext uri="{BB962C8B-B14F-4D97-AF65-F5344CB8AC3E}">
        <p14:creationId xmlns:p14="http://schemas.microsoft.com/office/powerpoint/2010/main" val="19379714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BD0F42-7048-429C-8AA7-2FDE8D46C27E}" type="slidenum">
              <a:rPr lang="en-US" smtClean="0"/>
              <a:t>65</a:t>
            </a:fld>
            <a:endParaRPr lang="en-US"/>
          </a:p>
        </p:txBody>
      </p:sp>
    </p:spTree>
    <p:extLst>
      <p:ext uri="{BB962C8B-B14F-4D97-AF65-F5344CB8AC3E}">
        <p14:creationId xmlns:p14="http://schemas.microsoft.com/office/powerpoint/2010/main" val="3872931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video explains</a:t>
            </a:r>
            <a:r>
              <a:rPr lang="en-US" baseline="0" dirty="0"/>
              <a:t> the concepts of cleaning and disinfecting in the home but can be used for the workplace.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Video Length </a:t>
            </a:r>
            <a:r>
              <a:rPr lang="en-US" b="1" dirty="0">
                <a:solidFill>
                  <a:srgbClr val="1C4483"/>
                </a:solidFill>
                <a:latin typeface="Arial" panose="020B0604020202020204" pitchFamily="34" charset="0"/>
                <a:cs typeface="Arial" panose="020B0604020202020204" pitchFamily="34" charset="0"/>
              </a:rPr>
              <a:t>00:02: 03 </a:t>
            </a:r>
            <a:endParaRPr lang="en-US" dirty="0"/>
          </a:p>
          <a:p>
            <a:endParaRPr lang="en-US" dirty="0"/>
          </a:p>
        </p:txBody>
      </p:sp>
      <p:sp>
        <p:nvSpPr>
          <p:cNvPr id="4" name="Slide Number Placeholder 3"/>
          <p:cNvSpPr>
            <a:spLocks noGrp="1"/>
          </p:cNvSpPr>
          <p:nvPr>
            <p:ph type="sldNum" sz="quarter" idx="10"/>
          </p:nvPr>
        </p:nvSpPr>
        <p:spPr/>
        <p:txBody>
          <a:bodyPr/>
          <a:lstStyle/>
          <a:p>
            <a:fld id="{13BD0F42-7048-429C-8AA7-2FDE8D46C27E}" type="slidenum">
              <a:rPr lang="en-US" smtClean="0"/>
              <a:t>66</a:t>
            </a:fld>
            <a:endParaRPr lang="en-US"/>
          </a:p>
        </p:txBody>
      </p:sp>
    </p:spTree>
    <p:extLst>
      <p:ext uri="{BB962C8B-B14F-4D97-AF65-F5344CB8AC3E}">
        <p14:creationId xmlns:p14="http://schemas.microsoft.com/office/powerpoint/2010/main" val="357025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dirty="0">
                <a:latin typeface="+mn-lt"/>
              </a:rPr>
              <a:t>Instructor notes: </a:t>
            </a:r>
          </a:p>
          <a:p>
            <a:endParaRPr lang="en-US" sz="1200" dirty="0">
              <a:latin typeface="+mn-lt"/>
            </a:endParaRPr>
          </a:p>
          <a:p>
            <a:r>
              <a:rPr lang="en-US" sz="1200" dirty="0">
                <a:latin typeface="+mn-lt"/>
              </a:rPr>
              <a:t>The virus has been named “SARS-CoV-2” and the disease it causes has been named “coronavirus disease 2019” (abbreviated “COVID-19”). Throughout this training we refer to the virus as SARS CoV-2 and the disease as COVID-19. </a:t>
            </a:r>
          </a:p>
          <a:p>
            <a:endParaRPr lang="en-US" altLang="en-US" sz="1200" dirty="0">
              <a:latin typeface="+mn-lt"/>
              <a:ea typeface="ＭＳ Ｐゴシック" panose="020B0600070205080204" pitchFamily="34" charset="-128"/>
            </a:endParaRPr>
          </a:p>
          <a:p>
            <a:r>
              <a:rPr lang="en-US" sz="1200" dirty="0">
                <a:latin typeface="+mn-lt"/>
              </a:rPr>
              <a:t>Coronaviruses are a large family of viruses that are common in people and many different species of animals, including camels, cattle, cats, and bats. Rarely, animal coronaviruses can infect people and then spread between people such as with </a:t>
            </a:r>
            <a:r>
              <a:rPr lang="en-US" sz="1200" dirty="0">
                <a:latin typeface="+mn-lt"/>
                <a:hlinkClick r:id="rId3"/>
              </a:rPr>
              <a:t>MERS-</a:t>
            </a:r>
            <a:r>
              <a:rPr lang="en-US" sz="1200" dirty="0" err="1">
                <a:latin typeface="+mn-lt"/>
                <a:hlinkClick r:id="rId3"/>
              </a:rPr>
              <a:t>CoV</a:t>
            </a:r>
            <a:r>
              <a:rPr lang="en-US" sz="1200" dirty="0">
                <a:latin typeface="+mn-lt"/>
              </a:rPr>
              <a:t>, </a:t>
            </a:r>
            <a:r>
              <a:rPr lang="en-US" sz="1200" dirty="0">
                <a:latin typeface="+mn-lt"/>
                <a:hlinkClick r:id="rId4"/>
              </a:rPr>
              <a:t>SARS-</a:t>
            </a:r>
            <a:r>
              <a:rPr lang="en-US" sz="1200" dirty="0" err="1">
                <a:latin typeface="+mn-lt"/>
                <a:hlinkClick r:id="rId4"/>
              </a:rPr>
              <a:t>CoV</a:t>
            </a:r>
            <a:r>
              <a:rPr lang="en-US" sz="1200" dirty="0">
                <a:latin typeface="+mn-lt"/>
              </a:rPr>
              <a:t>, and now with this new virus (named SARS-CoV-2).</a:t>
            </a:r>
          </a:p>
          <a:p>
            <a:r>
              <a:rPr lang="en-US" sz="1200" dirty="0">
                <a:latin typeface="+mn-lt"/>
              </a:rPr>
              <a:t>The SARS-CoV-2 virus is a </a:t>
            </a:r>
            <a:r>
              <a:rPr lang="en-US" sz="1200" dirty="0" err="1">
                <a:latin typeface="+mn-lt"/>
              </a:rPr>
              <a:t>betacoronavirus</a:t>
            </a:r>
            <a:r>
              <a:rPr lang="en-US" sz="1200" dirty="0">
                <a:latin typeface="+mn-lt"/>
              </a:rPr>
              <a:t>, like MERS-</a:t>
            </a:r>
            <a:r>
              <a:rPr lang="en-US" sz="1200" dirty="0" err="1">
                <a:latin typeface="+mn-lt"/>
              </a:rPr>
              <a:t>CoV</a:t>
            </a:r>
            <a:r>
              <a:rPr lang="en-US" sz="1200" dirty="0">
                <a:latin typeface="+mn-lt"/>
              </a:rPr>
              <a:t> and SARS-</a:t>
            </a:r>
            <a:r>
              <a:rPr lang="en-US" sz="1200" dirty="0" err="1">
                <a:latin typeface="+mn-lt"/>
              </a:rPr>
              <a:t>CoV</a:t>
            </a:r>
            <a:r>
              <a:rPr lang="en-US" sz="1200" dirty="0">
                <a:latin typeface="+mn-lt"/>
              </a:rPr>
              <a:t>.  All three of these viruses have their origins in bats. The sequences from U.S. patients are similar to the one that China initially posted, suggesting a likely single, recent emergence of this virus from an animal reservoir. (</a:t>
            </a:r>
            <a:r>
              <a:rPr lang="en-US" sz="1200" u="sng" dirty="0">
                <a:latin typeface="+mn-lt"/>
              </a:rPr>
              <a:t>https://www.cdc.gov/coronavirus/2019-nCoV/summary.html</a:t>
            </a:r>
            <a:r>
              <a:rPr lang="en-US" sz="1200" dirty="0">
                <a:latin typeface="+mn-lt"/>
              </a:rPr>
              <a:t>)</a:t>
            </a:r>
            <a:endParaRPr lang="en-US" altLang="en-US" sz="1200" dirty="0">
              <a:latin typeface="+mn-lt"/>
              <a:ea typeface="ＭＳ Ｐゴシック" panose="020B0600070205080204" pitchFamily="34" charset="-128"/>
            </a:endParaRPr>
          </a:p>
          <a:p>
            <a:endParaRPr lang="en-US" altLang="en-US" sz="1200" dirty="0">
              <a:latin typeface="+mn-lt"/>
              <a:ea typeface="ＭＳ Ｐゴシック" panose="020B0600070205080204" pitchFamily="34" charset="-128"/>
            </a:endParaRPr>
          </a:p>
          <a:p>
            <a:r>
              <a:rPr lang="en-US" altLang="en-US" sz="1200" dirty="0">
                <a:latin typeface="+mn-lt"/>
                <a:ea typeface="ＭＳ Ｐゴシック" panose="020B0600070205080204" pitchFamily="34" charset="-128"/>
              </a:rPr>
              <a:t>The SARS-CoV-2 virus is a novel strain, meaning that it is new.  As a result, humans have not developed immunity to COVID-19, and therefore can be infected. Acquired immunity is when humans have been exposed or vaccinated previously to an infectious agent. An example is when people have measles in childhood or are vaccinated, they develop antibodies and a certain level of protection.</a:t>
            </a:r>
          </a:p>
          <a:p>
            <a:endParaRPr lang="en-US" altLang="en-US" sz="1200" dirty="0">
              <a:latin typeface="+mn-lt"/>
              <a:ea typeface="ＭＳ Ｐゴシック" panose="020B0600070205080204" pitchFamily="34" charset="-128"/>
            </a:endParaRPr>
          </a:p>
          <a:p>
            <a:r>
              <a:rPr lang="en-US" sz="1200" dirty="0">
                <a:latin typeface="+mn-lt"/>
              </a:rPr>
              <a:t>Early on, many of the patients at the epicenter of the outbreak in Wuhan, Hubei Province, China had some link to a large seafood and live animal market, suggesting animal-to-person spread. Later, a growing number of patients reportedly did not have exposure to animal markets, indicating person-to-person spread. Person-to-person spread was subsequently reported outside Hubei and in countries outside China, including in the </a:t>
            </a:r>
            <a:r>
              <a:rPr lang="en-US" sz="1200" dirty="0">
                <a:latin typeface="+mn-lt"/>
                <a:hlinkClick r:id="rId5"/>
              </a:rPr>
              <a:t>United States</a:t>
            </a:r>
            <a:r>
              <a:rPr lang="en-US" sz="1200" dirty="0">
                <a:latin typeface="+mn-lt"/>
              </a:rPr>
              <a:t>. Some international </a:t>
            </a:r>
            <a:r>
              <a:rPr lang="en-US" sz="1200" dirty="0">
                <a:latin typeface="+mn-lt"/>
                <a:hlinkClick r:id="rId6"/>
              </a:rPr>
              <a:t>destinations now have apparent community spread</a:t>
            </a:r>
            <a:r>
              <a:rPr lang="en-US" sz="1200" dirty="0">
                <a:latin typeface="+mn-lt"/>
              </a:rPr>
              <a:t> with the virus that causes COVID-19, as do some parts of the United States. Community spread means some people have been infected and it is not known how or where they became exposed.</a:t>
            </a:r>
            <a:endParaRPr lang="en-US" altLang="en-US" sz="1200" dirty="0">
              <a:latin typeface="+mn-lt"/>
              <a:ea typeface="ＭＳ Ｐゴシック" panose="020B0600070205080204" pitchFamily="34" charset="-128"/>
            </a:endParaRPr>
          </a:p>
          <a:p>
            <a:endParaRPr lang="en-US" dirty="0"/>
          </a:p>
        </p:txBody>
      </p:sp>
      <p:sp>
        <p:nvSpPr>
          <p:cNvPr id="4" name="Slide Number Placeholder 3"/>
          <p:cNvSpPr>
            <a:spLocks noGrp="1"/>
          </p:cNvSpPr>
          <p:nvPr>
            <p:ph type="sldNum" sz="quarter" idx="10"/>
          </p:nvPr>
        </p:nvSpPr>
        <p:spPr/>
        <p:txBody>
          <a:bodyPr/>
          <a:lstStyle/>
          <a:p>
            <a:fld id="{13BD0F42-7048-429C-8AA7-2FDE8D46C27E}" type="slidenum">
              <a:rPr lang="en-US" smtClean="0"/>
              <a:t>14</a:t>
            </a:fld>
            <a:endParaRPr lang="en-US"/>
          </a:p>
        </p:txBody>
      </p:sp>
    </p:spTree>
    <p:extLst>
      <p:ext uri="{BB962C8B-B14F-4D97-AF65-F5344CB8AC3E}">
        <p14:creationId xmlns:p14="http://schemas.microsoft.com/office/powerpoint/2010/main" val="535270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Severe acute respiratory syndrome (SARS) is a viral respiratory illness caused by a </a:t>
            </a:r>
            <a:r>
              <a:rPr lang="en-US" sz="1200" b="0" i="0" u="sng" kern="1200" dirty="0">
                <a:solidFill>
                  <a:schemeClr val="tx1"/>
                </a:solidFill>
                <a:effectLst/>
                <a:latin typeface="+mn-lt"/>
                <a:ea typeface="+mn-ea"/>
                <a:cs typeface="+mn-cs"/>
                <a:hlinkClick r:id="rId3"/>
              </a:rPr>
              <a:t>coronavirus</a:t>
            </a:r>
            <a:r>
              <a:rPr lang="en-US" sz="1200" b="0" i="0" kern="1200" dirty="0">
                <a:solidFill>
                  <a:schemeClr val="tx1"/>
                </a:solidFill>
                <a:effectLst/>
                <a:latin typeface="+mn-lt"/>
                <a:ea typeface="+mn-ea"/>
                <a:cs typeface="+mn-cs"/>
              </a:rPr>
              <a:t> called SARS-associated coronavirus (SARS-</a:t>
            </a:r>
            <a:r>
              <a:rPr lang="en-US" sz="1200" b="0" i="0" kern="1200" dirty="0" err="1">
                <a:solidFill>
                  <a:schemeClr val="tx1"/>
                </a:solidFill>
                <a:effectLst/>
                <a:latin typeface="+mn-lt"/>
                <a:ea typeface="+mn-ea"/>
                <a:cs typeface="+mn-cs"/>
              </a:rPr>
              <a:t>CoV</a:t>
            </a:r>
            <a:r>
              <a:rPr lang="en-US" sz="1200" b="0" i="0" kern="1200" dirty="0">
                <a:solidFill>
                  <a:schemeClr val="tx1"/>
                </a:solidFill>
                <a:effectLst/>
                <a:latin typeface="+mn-lt"/>
                <a:ea typeface="+mn-ea"/>
                <a:cs typeface="+mn-cs"/>
              </a:rPr>
              <a:t>). SARS was first reported in Asia in February 2003. The illness spread to more than two dozen countries in North America, South America, Europe, and Asia before the SARS global outbreak of 2003 was contained.</a:t>
            </a:r>
          </a:p>
          <a:p>
            <a:r>
              <a:rPr lang="en-US" sz="1200" b="0" i="0" kern="1200" dirty="0">
                <a:solidFill>
                  <a:schemeClr val="tx1"/>
                </a:solidFill>
                <a:effectLst/>
                <a:latin typeface="+mn-lt"/>
                <a:ea typeface="+mn-ea"/>
                <a:cs typeface="+mn-cs"/>
              </a:rPr>
              <a:t>Since 2004, there have not been any known cases of SARS reported anywhere in the world.</a:t>
            </a:r>
          </a:p>
          <a:p>
            <a:endParaRPr lang="en-US" dirty="0"/>
          </a:p>
        </p:txBody>
      </p:sp>
      <p:sp>
        <p:nvSpPr>
          <p:cNvPr id="4" name="Slide Number Placeholder 3"/>
          <p:cNvSpPr>
            <a:spLocks noGrp="1"/>
          </p:cNvSpPr>
          <p:nvPr>
            <p:ph type="sldNum" sz="quarter" idx="10"/>
          </p:nvPr>
        </p:nvSpPr>
        <p:spPr/>
        <p:txBody>
          <a:bodyPr/>
          <a:lstStyle/>
          <a:p>
            <a:fld id="{13BD0F42-7048-429C-8AA7-2FDE8D46C27E}" type="slidenum">
              <a:rPr lang="en-US" smtClean="0"/>
              <a:t>15</a:t>
            </a:fld>
            <a:endParaRPr lang="en-US"/>
          </a:p>
        </p:txBody>
      </p:sp>
    </p:spTree>
    <p:extLst>
      <p:ext uri="{BB962C8B-B14F-4D97-AF65-F5344CB8AC3E}">
        <p14:creationId xmlns:p14="http://schemas.microsoft.com/office/powerpoint/2010/main" val="97856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What is a Pandemic?</a:t>
            </a:r>
            <a:br>
              <a:rPr lang="en-US" b="1" dirty="0"/>
            </a:br>
            <a:endParaRPr lang="en-US" sz="1200" b="1"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 pandemic is a global outbreak of disease. Pandemics happen when a new virus emerges to infect people and can spread between people sustainably. Because there is little to no pre-existing immunity against the new virus, it spreads worldwide.</a:t>
            </a:r>
            <a:br>
              <a:rPr lang="en-US" dirty="0"/>
            </a:br>
            <a:br>
              <a:rPr lang="en-US" dirty="0"/>
            </a:br>
            <a:r>
              <a:rPr lang="en-US" sz="1200" b="0" i="0" kern="1200" dirty="0">
                <a:solidFill>
                  <a:schemeClr val="tx1"/>
                </a:solidFill>
                <a:effectLst/>
                <a:latin typeface="+mn-lt"/>
                <a:ea typeface="+mn-ea"/>
                <a:cs typeface="+mn-cs"/>
              </a:rPr>
              <a:t>The virus that causes COVID-19 is infecting people and spreading easily from person-to-person. Cases have been detected in most countries worldwide and community spread is being detected in a growing number of countries. On March 11, the COVID-19 outbreak was characterized as a pandemic by the WHO.</a:t>
            </a:r>
            <a:endParaRPr lang="en-US" dirty="0"/>
          </a:p>
        </p:txBody>
      </p:sp>
      <p:sp>
        <p:nvSpPr>
          <p:cNvPr id="4" name="Slide Number Placeholder 3"/>
          <p:cNvSpPr>
            <a:spLocks noGrp="1"/>
          </p:cNvSpPr>
          <p:nvPr>
            <p:ph type="sldNum" sz="quarter" idx="10"/>
          </p:nvPr>
        </p:nvSpPr>
        <p:spPr/>
        <p:txBody>
          <a:bodyPr/>
          <a:lstStyle/>
          <a:p>
            <a:fld id="{13BD0F42-7048-429C-8AA7-2FDE8D46C27E}" type="slidenum">
              <a:rPr lang="en-US" smtClean="0"/>
              <a:t>16</a:t>
            </a:fld>
            <a:endParaRPr lang="en-US"/>
          </a:p>
        </p:txBody>
      </p:sp>
    </p:spTree>
    <p:extLst>
      <p:ext uri="{BB962C8B-B14F-4D97-AF65-F5344CB8AC3E}">
        <p14:creationId xmlns:p14="http://schemas.microsoft.com/office/powerpoint/2010/main" val="31722549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Prior to class Instructor must research</a:t>
            </a:r>
            <a:r>
              <a:rPr lang="en-US" baseline="0" dirty="0"/>
              <a:t> and present current COVID-19 numbers</a:t>
            </a:r>
          </a:p>
          <a:p>
            <a:endParaRPr lang="en-US" baseline="0" dirty="0"/>
          </a:p>
          <a:p>
            <a:pPr marL="0" indent="0">
              <a:buNone/>
            </a:pPr>
            <a:r>
              <a:rPr lang="en-US" b="1" dirty="0"/>
              <a:t>World Health Organization</a:t>
            </a:r>
            <a:endParaRPr lang="en-US" b="1" dirty="0">
              <a:hlinkClick r:id="rId3"/>
            </a:endParaRPr>
          </a:p>
          <a:p>
            <a:r>
              <a:rPr lang="en-US" dirty="0">
                <a:hlinkClick r:id="rId3"/>
              </a:rPr>
              <a:t>https://who.sprinklr.com/</a:t>
            </a:r>
            <a:endParaRPr lang="en-US" dirty="0"/>
          </a:p>
          <a:p>
            <a:pPr marL="0" indent="0">
              <a:buNone/>
            </a:pPr>
            <a:br>
              <a:rPr lang="en-US" dirty="0"/>
            </a:br>
            <a:r>
              <a:rPr lang="en-US" b="1" dirty="0"/>
              <a:t>Coronavirus COVID-19 Global Cases by the Center for Systems Science and Engineering (CSSE) at Johns Hopkins University </a:t>
            </a:r>
          </a:p>
          <a:p>
            <a:r>
              <a:rPr lang="en-US" dirty="0">
                <a:hlinkClick r:id="rId4"/>
              </a:rPr>
              <a:t>https://coronavirus.jhu.edu/map.html</a:t>
            </a:r>
            <a:endParaRPr lang="en-US" dirty="0"/>
          </a:p>
          <a:p>
            <a:pPr marL="0" indent="0">
              <a:buNone/>
            </a:pPr>
            <a:br>
              <a:rPr lang="en-US" b="1" dirty="0"/>
            </a:br>
            <a:r>
              <a:rPr lang="en-US" b="1" dirty="0"/>
              <a:t>Microsoft COVID map</a:t>
            </a:r>
          </a:p>
          <a:p>
            <a:r>
              <a:rPr lang="en-US" dirty="0">
                <a:hlinkClick r:id="rId5"/>
              </a:rPr>
              <a:t>https://www.bing.com/covid</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13BD0F42-7048-429C-8AA7-2FDE8D46C27E}" type="slidenum">
              <a:rPr lang="en-US" smtClean="0"/>
              <a:t>17</a:t>
            </a:fld>
            <a:endParaRPr lang="en-US"/>
          </a:p>
        </p:txBody>
      </p:sp>
    </p:spTree>
    <p:extLst>
      <p:ext uri="{BB962C8B-B14F-4D97-AF65-F5344CB8AC3E}">
        <p14:creationId xmlns:p14="http://schemas.microsoft.com/office/powerpoint/2010/main" val="13895234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are at Higher Risk for Severe Illness?</a:t>
            </a:r>
          </a:p>
          <a:p>
            <a:endParaRPr lang="en-US" dirty="0"/>
          </a:p>
          <a:p>
            <a:r>
              <a:rPr lang="en-US" sz="1200" b="0" i="0" kern="1200" dirty="0">
                <a:solidFill>
                  <a:schemeClr val="tx1"/>
                </a:solidFill>
                <a:effectLst/>
                <a:latin typeface="+mn-lt"/>
                <a:ea typeface="+mn-ea"/>
                <a:cs typeface="+mn-cs"/>
              </a:rPr>
              <a:t>Everyone is at risk for getting COVID-19 if they are exposed to the virus. Some people are more likely than others to become severely ill, which means that they may require hospitalization, intensive care, or a ventilator to help them breathe, or they may even die. We learn more about COVID-19 every day, and as more information becomes available, CDC will continue to update and share information about risk for severe illness.</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In general, your risk of getting severely ill from COVID-19 increases as you get older. In fact, 8 out of 10 COVID-19-related deaths</a:t>
            </a:r>
            <a:r>
              <a:rPr lang="en-US" sz="1200" b="0" i="0" kern="1200" dirty="0">
                <a:solidFill>
                  <a:schemeClr val="tx1"/>
                </a:solidFill>
                <a:effectLst/>
                <a:latin typeface="+mn-lt"/>
                <a:ea typeface="+mn-ea"/>
                <a:cs typeface="+mn-cs"/>
              </a:rPr>
              <a:t> reported in the United States have been among adults aged 65 years and older</a:t>
            </a:r>
            <a:r>
              <a:rPr lang="en-US" sz="1200" b="1" i="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13BD0F42-7048-429C-8AA7-2FDE8D46C27E}" type="slidenum">
              <a:rPr lang="en-US" smtClean="0"/>
              <a:t>21</a:t>
            </a:fld>
            <a:endParaRPr lang="en-US"/>
          </a:p>
        </p:txBody>
      </p:sp>
    </p:spTree>
    <p:extLst>
      <p:ext uri="{BB962C8B-B14F-4D97-AF65-F5344CB8AC3E}">
        <p14:creationId xmlns:p14="http://schemas.microsoft.com/office/powerpoint/2010/main" val="2164641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BD0F42-7048-429C-8AA7-2FDE8D46C27E}" type="slidenum">
              <a:rPr lang="en-US" smtClean="0"/>
              <a:t>26</a:t>
            </a:fld>
            <a:endParaRPr lang="en-US"/>
          </a:p>
        </p:txBody>
      </p:sp>
    </p:spTree>
    <p:extLst>
      <p:ext uri="{BB962C8B-B14F-4D97-AF65-F5344CB8AC3E}">
        <p14:creationId xmlns:p14="http://schemas.microsoft.com/office/powerpoint/2010/main" val="10672968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1" dirty="0"/>
              <a:t>Instructor notes: </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Spread of SARS-CoV-2, the virus that causes COVID-19, is thought to occur in the same way that seasonal flu spreads. Flu viruses are spread mainly from person to person through coughing or sneezing by people with influenza. We will not fully know how it is transmitted until later when scientists have had time to evaluate it. </a:t>
            </a:r>
          </a:p>
          <a:p>
            <a:endParaRPr lang="en-US" altLang="en-US" dirty="0">
              <a:latin typeface="Arial" panose="020B0604020202020204" pitchFamily="34" charset="0"/>
              <a:ea typeface="ＭＳ Ｐゴシック" panose="020B0600070205080204" pitchFamily="34" charset="-128"/>
            </a:endParaRPr>
          </a:p>
          <a:p>
            <a:r>
              <a:rPr lang="en-US" altLang="en-US" b="1" u="sng" dirty="0">
                <a:latin typeface="Arial" panose="020B0604020202020204" pitchFamily="34" charset="0"/>
                <a:ea typeface="ＭＳ Ｐゴシック" panose="020B0600070205080204" pitchFamily="34" charset="-128"/>
              </a:rPr>
              <a:t>Droplet</a:t>
            </a:r>
            <a:r>
              <a:rPr lang="en-US" altLang="en-US" dirty="0">
                <a:latin typeface="Arial" panose="020B0604020202020204" pitchFamily="34" charset="0"/>
                <a:ea typeface="ＭＳ Ｐゴシック" panose="020B0600070205080204" pitchFamily="34" charset="-128"/>
              </a:rPr>
              <a:t> transmission occurs when respiratory secretions from coughing or sneezing land on mucosal surfaces (nose, mouth, and eyes).</a:t>
            </a:r>
          </a:p>
          <a:p>
            <a:r>
              <a:rPr lang="en-US" altLang="en-US" b="1" u="sng" dirty="0">
                <a:latin typeface="Arial" panose="020B0604020202020204" pitchFamily="34" charset="0"/>
                <a:ea typeface="ＭＳ Ｐゴシック" panose="020B0600070205080204" pitchFamily="34" charset="-128"/>
              </a:rPr>
              <a:t>Contact</a:t>
            </a:r>
            <a:r>
              <a:rPr lang="en-US" altLang="en-US" dirty="0">
                <a:latin typeface="Arial" panose="020B0604020202020204" pitchFamily="34" charset="0"/>
                <a:ea typeface="ＭＳ Ｐゴシック" panose="020B0600070205080204" pitchFamily="34" charset="-128"/>
              </a:rPr>
              <a:t> transmission is touching something with COVID-19 virus on it and then touching your mouth, nose or eyes.</a:t>
            </a:r>
          </a:p>
          <a:p>
            <a:r>
              <a:rPr lang="en-US" altLang="en-US" b="1" u="sng" dirty="0">
                <a:latin typeface="Arial" panose="020B0604020202020204" pitchFamily="34" charset="0"/>
                <a:ea typeface="ＭＳ Ｐゴシック" panose="020B0600070205080204" pitchFamily="34" charset="-128"/>
              </a:rPr>
              <a:t>Aerosol</a:t>
            </a:r>
            <a:r>
              <a:rPr lang="en-US" altLang="en-US" dirty="0">
                <a:latin typeface="Arial" panose="020B0604020202020204" pitchFamily="34" charset="0"/>
                <a:ea typeface="ＭＳ Ｐゴシック" panose="020B0600070205080204" pitchFamily="34" charset="-128"/>
              </a:rPr>
              <a:t> transmission means breathing in infectious COVID-19 particles.</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Keep in mind that the virus particles are not visible to the naked eye. The most harmful particles are sub micron, shorter than one millionth of a meter. </a:t>
            </a:r>
          </a:p>
          <a:p>
            <a:endParaRPr lang="en-US" altLang="en-US" dirty="0">
              <a:latin typeface="Arial" panose="020B0604020202020204" pitchFamily="34" charset="0"/>
              <a:ea typeface="ＭＳ Ｐゴシック" panose="020B0600070205080204"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latin typeface="Arial" panose="020B0604020202020204" pitchFamily="34" charset="0"/>
                <a:ea typeface="ＭＳ Ｐゴシック" panose="020B0600070205080204" pitchFamily="34" charset="-128"/>
              </a:rPr>
              <a:t>It is not likely that SARS CoV-2 is airborne like tuberculosis or measles, but there is strong evidence that it is spread by short range aerosols. See: CIDRAP: </a:t>
            </a:r>
            <a:r>
              <a:rPr lang="en-US" sz="1200" b="0" i="0" kern="1200" dirty="0">
                <a:solidFill>
                  <a:schemeClr val="tx1"/>
                </a:solidFill>
                <a:effectLst/>
                <a:latin typeface="Arial" charset="0"/>
                <a:ea typeface="ＭＳ Ｐゴシック" pitchFamily="48" charset="-128"/>
                <a:cs typeface="+mn-cs"/>
              </a:rPr>
              <a:t>COMMENTARY: COVID-19 transmission messages should hinge on science </a:t>
            </a:r>
            <a:r>
              <a:rPr lang="en-US" dirty="0">
                <a:hlinkClick r:id="rId3"/>
              </a:rPr>
              <a:t>https://www.cidrap.umn.edu/news-perspective/2020/03/commentary-covid-19-transmission-messages-should-hinge-science</a:t>
            </a:r>
            <a:endParaRPr lang="en-US" sz="1200" b="0" i="0" kern="1200" dirty="0">
              <a:solidFill>
                <a:schemeClr val="tx1"/>
              </a:solidFill>
              <a:effectLst/>
              <a:latin typeface="Arial" charset="0"/>
              <a:ea typeface="ＭＳ Ｐゴシック" pitchFamily="48" charset="-128"/>
              <a:cs typeface="+mn-cs"/>
            </a:endParaRPr>
          </a:p>
          <a:p>
            <a:endParaRPr lang="en-US" altLang="en-US" dirty="0">
              <a:latin typeface="Arial" panose="020B0604020202020204" pitchFamily="34" charset="0"/>
              <a:ea typeface="ＭＳ Ｐゴシック" panose="020B0600070205080204" pitchFamily="34" charset="-128"/>
            </a:endParaRPr>
          </a:p>
          <a:p>
            <a:endParaRPr lang="en-US" altLang="en-US" strike="sngStrike" dirty="0">
              <a:latin typeface="Arial" panose="020B0604020202020204" pitchFamily="34" charset="0"/>
              <a:ea typeface="ＭＳ Ｐゴシック" panose="020B0600070205080204" pitchFamily="34" charset="-128"/>
            </a:endParaRPr>
          </a:p>
          <a:p>
            <a:endParaRPr lang="en-US" altLang="en-US" strike="sngStrike" dirty="0">
              <a:latin typeface="Arial" panose="020B0604020202020204" pitchFamily="34" charset="0"/>
              <a:ea typeface="ＭＳ Ｐゴシック" panose="020B0600070205080204" pitchFamily="34" charset="-128"/>
            </a:endParaRPr>
          </a:p>
          <a:p>
            <a:endParaRPr lang="en-US" dirty="0"/>
          </a:p>
          <a:p>
            <a:endParaRPr lang="en-US" dirty="0"/>
          </a:p>
        </p:txBody>
      </p:sp>
      <p:sp>
        <p:nvSpPr>
          <p:cNvPr id="4" name="Slide Number Placeholder 3"/>
          <p:cNvSpPr>
            <a:spLocks noGrp="1"/>
          </p:cNvSpPr>
          <p:nvPr>
            <p:ph type="sldNum" sz="quarter" idx="10"/>
          </p:nvPr>
        </p:nvSpPr>
        <p:spPr/>
        <p:txBody>
          <a:bodyPr/>
          <a:lstStyle/>
          <a:p>
            <a:fld id="{13BD0F42-7048-429C-8AA7-2FDE8D46C27E}" type="slidenum">
              <a:rPr lang="en-US" smtClean="0"/>
              <a:t>27</a:t>
            </a:fld>
            <a:endParaRPr lang="en-US"/>
          </a:p>
        </p:txBody>
      </p:sp>
    </p:spTree>
    <p:extLst>
      <p:ext uri="{BB962C8B-B14F-4D97-AF65-F5344CB8AC3E}">
        <p14:creationId xmlns:p14="http://schemas.microsoft.com/office/powerpoint/2010/main" val="886237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Spread from contact with infected surfaces or objects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may be possible that a person can get indirect transmission of the COVID-19 virus by touching a surface or object that has the virus on it and then touching their own mouth, nose, or possibly their eyes, but this is not thought to be the main way the virus spreads.</a:t>
            </a:r>
          </a:p>
          <a:p>
            <a:pPr fontAlgn="base"/>
            <a:endParaRPr lang="en-US" sz="1200"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 </a:t>
            </a:r>
          </a:p>
          <a:p>
            <a:pPr fontAlgn="base"/>
            <a:r>
              <a:rPr lang="en-US" sz="1200" kern="1200" dirty="0">
                <a:solidFill>
                  <a:schemeClr val="tx1"/>
                </a:solidFill>
                <a:effectLst/>
                <a:latin typeface="+mn-lt"/>
                <a:ea typeface="+mn-ea"/>
                <a:cs typeface="+mn-cs"/>
              </a:rPr>
              <a:t>A recent laboratory study by researchers at the National Institutes of Health (NIH), the Centers for Disease Control and Prevention (CDC) and other academic institutions found that viable SARS-CoV-2 virus could be detected:</a:t>
            </a:r>
          </a:p>
          <a:p>
            <a:pPr lvl="0"/>
            <a:r>
              <a:rPr lang="en-US" sz="1200" kern="1200" dirty="0">
                <a:solidFill>
                  <a:schemeClr val="tx1"/>
                </a:solidFill>
                <a:effectLst/>
                <a:latin typeface="+mn-lt"/>
                <a:ea typeface="+mn-ea"/>
                <a:cs typeface="+mn-cs"/>
              </a:rPr>
              <a:t>in aerosols up to 3 hours post </a:t>
            </a:r>
            <a:r>
              <a:rPr lang="en-US" sz="1200" kern="1200" dirty="0" err="1">
                <a:solidFill>
                  <a:schemeClr val="tx1"/>
                </a:solidFill>
                <a:effectLst/>
                <a:latin typeface="+mn-lt"/>
                <a:ea typeface="+mn-ea"/>
                <a:cs typeface="+mn-cs"/>
              </a:rPr>
              <a:t>aerosolization</a:t>
            </a:r>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up to 4 hours on copper, </a:t>
            </a:r>
          </a:p>
          <a:p>
            <a:pPr lvl="0"/>
            <a:r>
              <a:rPr lang="en-US" sz="1200" kern="1200" dirty="0">
                <a:solidFill>
                  <a:schemeClr val="tx1"/>
                </a:solidFill>
                <a:effectLst/>
                <a:latin typeface="+mn-lt"/>
                <a:ea typeface="+mn-ea"/>
                <a:cs typeface="+mn-cs"/>
              </a:rPr>
              <a:t>up to 24 hours on cardboard, and </a:t>
            </a:r>
          </a:p>
          <a:p>
            <a:pPr lvl="0"/>
            <a:r>
              <a:rPr lang="en-US" sz="1200" kern="1200" dirty="0">
                <a:solidFill>
                  <a:schemeClr val="tx1"/>
                </a:solidFill>
                <a:effectLst/>
                <a:latin typeface="+mn-lt"/>
                <a:ea typeface="+mn-ea"/>
                <a:cs typeface="+mn-cs"/>
              </a:rPr>
              <a:t>up to 2-3 days on plastic and stainless steel.</a:t>
            </a:r>
          </a:p>
          <a:p>
            <a:endParaRPr lang="en-US" dirty="0"/>
          </a:p>
        </p:txBody>
      </p:sp>
      <p:sp>
        <p:nvSpPr>
          <p:cNvPr id="4" name="Slide Number Placeholder 3"/>
          <p:cNvSpPr>
            <a:spLocks noGrp="1"/>
          </p:cNvSpPr>
          <p:nvPr>
            <p:ph type="sldNum" sz="quarter" idx="10"/>
          </p:nvPr>
        </p:nvSpPr>
        <p:spPr/>
        <p:txBody>
          <a:bodyPr/>
          <a:lstStyle/>
          <a:p>
            <a:fld id="{13BD0F42-7048-429C-8AA7-2FDE8D46C27E}" type="slidenum">
              <a:rPr lang="en-US" smtClean="0"/>
              <a:t>32</a:t>
            </a:fld>
            <a:endParaRPr lang="en-US"/>
          </a:p>
        </p:txBody>
      </p:sp>
    </p:spTree>
    <p:extLst>
      <p:ext uri="{BB962C8B-B14F-4D97-AF65-F5344CB8AC3E}">
        <p14:creationId xmlns:p14="http://schemas.microsoft.com/office/powerpoint/2010/main" val="3534145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694217" y="335280"/>
            <a:ext cx="5952349" cy="731520"/>
          </a:xfrm>
        </p:spPr>
        <p:txBody>
          <a:bodyPr>
            <a:normAutofit/>
          </a:bodyPr>
          <a:lstStyle>
            <a:lvl1pPr>
              <a:defRPr sz="3600">
                <a:solidFill>
                  <a:srgbClr val="FFFFFF"/>
                </a:solidFill>
                <a:latin typeface="Impact" panose="020B0806030902050204" pitchFamily="34" charset="0"/>
              </a:defRPr>
            </a:lvl1pPr>
          </a:lstStyle>
          <a:p>
            <a:r>
              <a:rPr lang="en-US" dirty="0"/>
              <a:t>Click to edit Master title style</a:t>
            </a:r>
          </a:p>
        </p:txBody>
      </p:sp>
      <p:sp>
        <p:nvSpPr>
          <p:cNvPr id="3" name="Content Placeholder 2"/>
          <p:cNvSpPr>
            <a:spLocks noGrp="1"/>
          </p:cNvSpPr>
          <p:nvPr>
            <p:ph idx="1"/>
          </p:nvPr>
        </p:nvSpPr>
        <p:spPr>
          <a:xfrm>
            <a:off x="5694218" y="1523999"/>
            <a:ext cx="5952349" cy="4094747"/>
          </a:xfrm>
        </p:spPr>
        <p:txBody>
          <a:bodyPr/>
          <a:lstStyle>
            <a:lvl1pPr>
              <a:defRPr>
                <a:solidFill>
                  <a:srgbClr val="F6B528"/>
                </a:solidFill>
                <a:latin typeface="Arial" panose="020B0604020202020204" pitchFamily="34" charset="0"/>
                <a:cs typeface="Arial" panose="020B0604020202020204" pitchFamily="34" charset="0"/>
              </a:defRPr>
            </a:lvl1pPr>
            <a:lvl2pPr>
              <a:defRPr>
                <a:solidFill>
                  <a:srgbClr val="F6B528"/>
                </a:solidFill>
                <a:latin typeface="Arial" panose="020B0604020202020204" pitchFamily="34" charset="0"/>
                <a:cs typeface="Arial" panose="020B0604020202020204" pitchFamily="34" charset="0"/>
              </a:defRPr>
            </a:lvl2pPr>
            <a:lvl3pPr>
              <a:defRPr>
                <a:solidFill>
                  <a:srgbClr val="F6B528"/>
                </a:solidFill>
                <a:latin typeface="Arial" panose="020B0604020202020204" pitchFamily="34" charset="0"/>
                <a:cs typeface="Arial" panose="020B0604020202020204" pitchFamily="34" charset="0"/>
              </a:defRPr>
            </a:lvl3pPr>
            <a:lvl4pPr>
              <a:defRPr>
                <a:solidFill>
                  <a:srgbClr val="F6B528"/>
                </a:solidFill>
                <a:latin typeface="Arial" panose="020B0604020202020204" pitchFamily="34" charset="0"/>
                <a:cs typeface="Arial" panose="020B0604020202020204" pitchFamily="34" charset="0"/>
              </a:defRPr>
            </a:lvl4pPr>
            <a:lvl5pPr>
              <a:defRPr>
                <a:solidFill>
                  <a:srgbClr val="F6B528"/>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95640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23360" y="1608332"/>
            <a:ext cx="8140364" cy="731520"/>
          </a:xfrm>
        </p:spPr>
        <p:txBody>
          <a:bodyPr>
            <a:normAutofit/>
          </a:bodyPr>
          <a:lstStyle>
            <a:lvl1pPr algn="ctr">
              <a:defRPr sz="2400">
                <a:solidFill>
                  <a:srgbClr val="F6B528"/>
                </a:solidFill>
                <a:latin typeface="Impact" panose="020B0806030902050204" pitchFamily="34" charset="0"/>
              </a:defRPr>
            </a:lvl1pPr>
          </a:lstStyle>
          <a:p>
            <a:r>
              <a:rPr lang="en-US" dirty="0"/>
              <a:t>Click to edit Master title style</a:t>
            </a:r>
          </a:p>
        </p:txBody>
      </p:sp>
    </p:spTree>
    <p:extLst>
      <p:ext uri="{BB962C8B-B14F-4D97-AF65-F5344CB8AC3E}">
        <p14:creationId xmlns:p14="http://schemas.microsoft.com/office/powerpoint/2010/main" val="3414623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4015048" y="1947721"/>
            <a:ext cx="8176952" cy="733134"/>
          </a:xfrm>
        </p:spPr>
        <p:txBody>
          <a:bodyPr anchor="ctr">
            <a:normAutofit/>
          </a:bodyPr>
          <a:lstStyle>
            <a:lvl1pPr algn="ctr">
              <a:defRPr sz="2400">
                <a:solidFill>
                  <a:srgbClr val="F6B528"/>
                </a:solidFill>
                <a:latin typeface="Impact" panose="020B0806030902050204" pitchFamily="34" charset="0"/>
              </a:defRPr>
            </a:lvl1pPr>
          </a:lstStyle>
          <a:p>
            <a:r>
              <a:rPr lang="en-US" dirty="0"/>
              <a:t>Click to edit Master title style</a:t>
            </a:r>
          </a:p>
        </p:txBody>
      </p:sp>
      <p:sp>
        <p:nvSpPr>
          <p:cNvPr id="3" name="Subtitle 2"/>
          <p:cNvSpPr>
            <a:spLocks noGrp="1"/>
          </p:cNvSpPr>
          <p:nvPr userDrawn="1">
            <p:ph type="subTitle" idx="1"/>
          </p:nvPr>
        </p:nvSpPr>
        <p:spPr>
          <a:xfrm>
            <a:off x="4015047" y="3447741"/>
            <a:ext cx="8176954" cy="1655762"/>
          </a:xfrm>
          <a:prstGeom prst="rect">
            <a:avLst/>
          </a:prstGeom>
        </p:spPr>
        <p:txBody>
          <a:bodyPr/>
          <a:lstStyle>
            <a:lvl1pPr marL="0" indent="0" algn="ctr">
              <a:buNone/>
              <a:defRPr sz="1800">
                <a:solidFill>
                  <a:srgbClr val="F6B528"/>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16855044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23360" y="1608332"/>
            <a:ext cx="8140364" cy="731520"/>
          </a:xfrm>
        </p:spPr>
        <p:txBody>
          <a:bodyPr>
            <a:normAutofit/>
          </a:bodyPr>
          <a:lstStyle>
            <a:lvl1pPr algn="ctr">
              <a:defRPr sz="2400">
                <a:solidFill>
                  <a:srgbClr val="F6B528"/>
                </a:solidFill>
                <a:latin typeface="Impact" panose="020B0806030902050204" pitchFamily="34" charset="0"/>
              </a:defRPr>
            </a:lvl1pPr>
          </a:lstStyle>
          <a:p>
            <a:r>
              <a:rPr lang="en-US" dirty="0"/>
              <a:t>Click to edit Master title style</a:t>
            </a:r>
          </a:p>
        </p:txBody>
      </p:sp>
      <p:sp>
        <p:nvSpPr>
          <p:cNvPr id="3" name="Content Placeholder 2"/>
          <p:cNvSpPr>
            <a:spLocks noGrp="1"/>
          </p:cNvSpPr>
          <p:nvPr>
            <p:ph idx="1"/>
          </p:nvPr>
        </p:nvSpPr>
        <p:spPr>
          <a:xfrm>
            <a:off x="4023361" y="2725535"/>
            <a:ext cx="8168640" cy="3619500"/>
          </a:xfrm>
          <a:prstGeom prst="rect">
            <a:avLst/>
          </a:prstGeom>
        </p:spPr>
        <p:txBody>
          <a:bodyPr/>
          <a:lstStyle>
            <a:lvl1pPr>
              <a:defRPr sz="1800">
                <a:solidFill>
                  <a:srgbClr val="F6B528"/>
                </a:solidFill>
                <a:latin typeface="Arial" panose="020B0604020202020204" pitchFamily="34" charset="0"/>
                <a:cs typeface="Arial" panose="020B0604020202020204" pitchFamily="34" charset="0"/>
              </a:defRPr>
            </a:lvl1pPr>
            <a:lvl2pPr>
              <a:defRPr sz="1800">
                <a:solidFill>
                  <a:srgbClr val="F6B528"/>
                </a:solidFill>
                <a:latin typeface="Arial" panose="020B0604020202020204" pitchFamily="34" charset="0"/>
                <a:cs typeface="Arial" panose="020B0604020202020204" pitchFamily="34" charset="0"/>
              </a:defRPr>
            </a:lvl2pPr>
            <a:lvl3pPr>
              <a:defRPr sz="1800">
                <a:solidFill>
                  <a:srgbClr val="F6B528"/>
                </a:solidFill>
                <a:latin typeface="Arial" panose="020B0604020202020204" pitchFamily="34" charset="0"/>
                <a:cs typeface="Arial" panose="020B0604020202020204" pitchFamily="34" charset="0"/>
              </a:defRPr>
            </a:lvl3pPr>
            <a:lvl4pPr>
              <a:defRPr sz="1800">
                <a:solidFill>
                  <a:srgbClr val="F6B528"/>
                </a:solidFill>
                <a:latin typeface="Arial" panose="020B0604020202020204" pitchFamily="34" charset="0"/>
                <a:cs typeface="Arial" panose="020B0604020202020204" pitchFamily="34" charset="0"/>
              </a:defRPr>
            </a:lvl4pPr>
            <a:lvl5pPr>
              <a:defRPr sz="1800">
                <a:solidFill>
                  <a:srgbClr val="F6B528"/>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669712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4015048" y="1947721"/>
            <a:ext cx="8176952" cy="733134"/>
          </a:xfrm>
        </p:spPr>
        <p:txBody>
          <a:bodyPr anchor="ctr">
            <a:normAutofit/>
          </a:bodyPr>
          <a:lstStyle>
            <a:lvl1pPr algn="ctr">
              <a:defRPr sz="2400">
                <a:solidFill>
                  <a:srgbClr val="F6B528"/>
                </a:solidFill>
                <a:latin typeface="Impact" panose="020B0806030902050204" pitchFamily="34" charset="0"/>
              </a:defRPr>
            </a:lvl1pPr>
          </a:lstStyle>
          <a:p>
            <a:r>
              <a:rPr lang="en-US" dirty="0"/>
              <a:t>Click to edit Master title style</a:t>
            </a:r>
          </a:p>
        </p:txBody>
      </p:sp>
      <p:sp>
        <p:nvSpPr>
          <p:cNvPr id="3" name="Subtitle 2"/>
          <p:cNvSpPr>
            <a:spLocks noGrp="1"/>
          </p:cNvSpPr>
          <p:nvPr userDrawn="1">
            <p:ph type="subTitle" idx="1"/>
          </p:nvPr>
        </p:nvSpPr>
        <p:spPr>
          <a:xfrm>
            <a:off x="4015047" y="3447741"/>
            <a:ext cx="8176954" cy="1655762"/>
          </a:xfrm>
          <a:prstGeom prst="rect">
            <a:avLst/>
          </a:prstGeom>
        </p:spPr>
        <p:txBody>
          <a:bodyPr/>
          <a:lstStyle>
            <a:lvl1pPr marL="0" indent="0" algn="ctr">
              <a:buNone/>
              <a:defRPr sz="1800">
                <a:solidFill>
                  <a:srgbClr val="F6B528"/>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63332488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23360" y="1608332"/>
            <a:ext cx="8140364" cy="731520"/>
          </a:xfrm>
        </p:spPr>
        <p:txBody>
          <a:bodyPr>
            <a:normAutofit/>
          </a:bodyPr>
          <a:lstStyle>
            <a:lvl1pPr algn="ctr">
              <a:defRPr sz="2400">
                <a:solidFill>
                  <a:srgbClr val="F6B528"/>
                </a:solidFill>
                <a:latin typeface="Impact" panose="020B0806030902050204" pitchFamily="34" charset="0"/>
              </a:defRPr>
            </a:lvl1pPr>
          </a:lstStyle>
          <a:p>
            <a:r>
              <a:rPr lang="en-US" dirty="0"/>
              <a:t>Click to edit Master title style</a:t>
            </a:r>
          </a:p>
        </p:txBody>
      </p:sp>
      <p:sp>
        <p:nvSpPr>
          <p:cNvPr id="3" name="Content Placeholder 2"/>
          <p:cNvSpPr>
            <a:spLocks noGrp="1"/>
          </p:cNvSpPr>
          <p:nvPr>
            <p:ph idx="1"/>
          </p:nvPr>
        </p:nvSpPr>
        <p:spPr>
          <a:xfrm>
            <a:off x="4023361" y="2725535"/>
            <a:ext cx="8168640" cy="3619500"/>
          </a:xfrm>
          <a:prstGeom prst="rect">
            <a:avLst/>
          </a:prstGeom>
        </p:spPr>
        <p:txBody>
          <a:bodyPr/>
          <a:lstStyle>
            <a:lvl1pPr>
              <a:defRPr sz="1800">
                <a:solidFill>
                  <a:srgbClr val="F6B528"/>
                </a:solidFill>
                <a:latin typeface="Arial" panose="020B0604020202020204" pitchFamily="34" charset="0"/>
                <a:cs typeface="Arial" panose="020B0604020202020204" pitchFamily="34" charset="0"/>
              </a:defRPr>
            </a:lvl1pPr>
            <a:lvl2pPr>
              <a:defRPr sz="1800">
                <a:solidFill>
                  <a:srgbClr val="F6B528"/>
                </a:solidFill>
                <a:latin typeface="Arial" panose="020B0604020202020204" pitchFamily="34" charset="0"/>
                <a:cs typeface="Arial" panose="020B0604020202020204" pitchFamily="34" charset="0"/>
              </a:defRPr>
            </a:lvl2pPr>
            <a:lvl3pPr>
              <a:defRPr sz="1800">
                <a:solidFill>
                  <a:srgbClr val="F6B528"/>
                </a:solidFill>
                <a:latin typeface="Arial" panose="020B0604020202020204" pitchFamily="34" charset="0"/>
                <a:cs typeface="Arial" panose="020B0604020202020204" pitchFamily="34" charset="0"/>
              </a:defRPr>
            </a:lvl3pPr>
            <a:lvl4pPr>
              <a:defRPr sz="1800">
                <a:solidFill>
                  <a:srgbClr val="F6B528"/>
                </a:solidFill>
                <a:latin typeface="Arial" panose="020B0604020202020204" pitchFamily="34" charset="0"/>
                <a:cs typeface="Arial" panose="020B0604020202020204" pitchFamily="34" charset="0"/>
              </a:defRPr>
            </a:lvl4pPr>
            <a:lvl5pPr>
              <a:defRPr sz="1800">
                <a:solidFill>
                  <a:srgbClr val="F6B528"/>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2908191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4015048" y="1947721"/>
            <a:ext cx="8176952" cy="733134"/>
          </a:xfrm>
        </p:spPr>
        <p:txBody>
          <a:bodyPr anchor="ctr">
            <a:normAutofit/>
          </a:bodyPr>
          <a:lstStyle>
            <a:lvl1pPr algn="ctr">
              <a:defRPr sz="2400">
                <a:solidFill>
                  <a:srgbClr val="F6B528"/>
                </a:solidFill>
                <a:latin typeface="Impact" panose="020B0806030902050204" pitchFamily="34" charset="0"/>
              </a:defRPr>
            </a:lvl1pPr>
          </a:lstStyle>
          <a:p>
            <a:r>
              <a:rPr lang="en-US" dirty="0"/>
              <a:t>Click to edit Master title style</a:t>
            </a:r>
          </a:p>
        </p:txBody>
      </p:sp>
      <p:sp>
        <p:nvSpPr>
          <p:cNvPr id="3" name="Subtitle 2"/>
          <p:cNvSpPr>
            <a:spLocks noGrp="1"/>
          </p:cNvSpPr>
          <p:nvPr userDrawn="1">
            <p:ph type="subTitle" idx="1"/>
          </p:nvPr>
        </p:nvSpPr>
        <p:spPr>
          <a:xfrm>
            <a:off x="4015047" y="3447741"/>
            <a:ext cx="8176954" cy="1655762"/>
          </a:xfrm>
          <a:prstGeom prst="rect">
            <a:avLst/>
          </a:prstGeom>
        </p:spPr>
        <p:txBody>
          <a:bodyPr/>
          <a:lstStyle>
            <a:lvl1pPr marL="0" indent="0" algn="ctr">
              <a:buNone/>
              <a:defRPr sz="1800">
                <a:solidFill>
                  <a:srgbClr val="F6B528"/>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62178266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7046" y="1683147"/>
            <a:ext cx="11283019" cy="731520"/>
          </a:xfrm>
        </p:spPr>
        <p:txBody>
          <a:bodyPr>
            <a:normAutofit/>
          </a:bodyPr>
          <a:lstStyle>
            <a:lvl1pPr>
              <a:defRPr sz="3600">
                <a:solidFill>
                  <a:srgbClr val="15518E"/>
                </a:solidFill>
                <a:latin typeface="Impact" panose="020B0806030902050204" pitchFamily="34" charset="0"/>
              </a:defRPr>
            </a:lvl1pPr>
          </a:lstStyle>
          <a:p>
            <a:r>
              <a:rPr lang="en-US" dirty="0"/>
              <a:t>Click to edit Master title style</a:t>
            </a:r>
          </a:p>
        </p:txBody>
      </p:sp>
      <p:sp>
        <p:nvSpPr>
          <p:cNvPr id="3" name="Content Placeholder 2"/>
          <p:cNvSpPr>
            <a:spLocks noGrp="1"/>
          </p:cNvSpPr>
          <p:nvPr>
            <p:ph idx="1"/>
          </p:nvPr>
        </p:nvSpPr>
        <p:spPr>
          <a:xfrm>
            <a:off x="257046" y="2827421"/>
            <a:ext cx="11389521" cy="3368842"/>
          </a:xfrm>
        </p:spPr>
        <p:txBody>
          <a:bodyPr/>
          <a:lstStyle>
            <a:lvl1pPr>
              <a:defRPr>
                <a:solidFill>
                  <a:srgbClr val="15518E"/>
                </a:solidFill>
                <a:latin typeface="Arial" panose="020B0604020202020204" pitchFamily="34" charset="0"/>
                <a:cs typeface="Arial" panose="020B0604020202020204" pitchFamily="34" charset="0"/>
              </a:defRPr>
            </a:lvl1pPr>
            <a:lvl2pPr>
              <a:defRPr>
                <a:solidFill>
                  <a:srgbClr val="15518E"/>
                </a:solidFill>
                <a:latin typeface="Arial" panose="020B0604020202020204" pitchFamily="34" charset="0"/>
                <a:cs typeface="Arial" panose="020B0604020202020204" pitchFamily="34" charset="0"/>
              </a:defRPr>
            </a:lvl2pPr>
            <a:lvl3pPr>
              <a:defRPr>
                <a:solidFill>
                  <a:srgbClr val="15518E"/>
                </a:solidFill>
                <a:latin typeface="Arial" panose="020B0604020202020204" pitchFamily="34" charset="0"/>
                <a:cs typeface="Arial" panose="020B0604020202020204" pitchFamily="34" charset="0"/>
              </a:defRPr>
            </a:lvl3pPr>
            <a:lvl4pPr>
              <a:defRPr>
                <a:solidFill>
                  <a:srgbClr val="15518E"/>
                </a:solidFill>
                <a:latin typeface="Arial" panose="020B0604020202020204" pitchFamily="34" charset="0"/>
                <a:cs typeface="Arial" panose="020B0604020202020204" pitchFamily="34" charset="0"/>
              </a:defRPr>
            </a:lvl4pPr>
            <a:lvl5pPr>
              <a:defRPr>
                <a:solidFill>
                  <a:srgbClr val="15518E"/>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7343378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951BA18-883B-4682-B292-01576D1443DA}"/>
              </a:ext>
            </a:extLst>
          </p:cNvPr>
          <p:cNvGrpSpPr/>
          <p:nvPr userDrawn="1"/>
        </p:nvGrpSpPr>
        <p:grpSpPr>
          <a:xfrm>
            <a:off x="931473" y="1610477"/>
            <a:ext cx="10270779" cy="3875923"/>
            <a:chOff x="644871" y="11875"/>
            <a:chExt cx="10270779" cy="5229224"/>
          </a:xfrm>
        </p:grpSpPr>
        <p:sp>
          <p:nvSpPr>
            <p:cNvPr id="5" name="Rectangle 4">
              <a:extLst>
                <a:ext uri="{FF2B5EF4-FFF2-40B4-BE49-F238E27FC236}">
                  <a16:creationId xmlns:a16="http://schemas.microsoft.com/office/drawing/2014/main" id="{17F209CD-D39B-4300-B599-B168CAE3D86B}"/>
                </a:ext>
              </a:extLst>
            </p:cNvPr>
            <p:cNvSpPr/>
            <p:nvPr userDrawn="1"/>
          </p:nvSpPr>
          <p:spPr>
            <a:xfrm>
              <a:off x="644871" y="11875"/>
              <a:ext cx="10270779" cy="5229224"/>
            </a:xfrm>
            <a:prstGeom prst="rect">
              <a:avLst/>
            </a:prstGeom>
            <a:gradFill>
              <a:gsLst>
                <a:gs pos="0">
                  <a:schemeClr val="accent1">
                    <a:lumMod val="0"/>
                    <a:lumOff val="100000"/>
                    <a:alpha val="10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8BF1FD2D-9DF8-47D9-90B1-EC1824543F6B}"/>
                </a:ext>
              </a:extLst>
            </p:cNvPr>
            <p:cNvCxnSpPr/>
            <p:nvPr userDrawn="1"/>
          </p:nvCxnSpPr>
          <p:spPr>
            <a:xfrm>
              <a:off x="644871" y="5236598"/>
              <a:ext cx="10270779" cy="0"/>
            </a:xfrm>
            <a:prstGeom prst="line">
              <a:avLst/>
            </a:prstGeom>
            <a:ln>
              <a:solidFill>
                <a:srgbClr val="15518E"/>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userDrawn="1">
            <p:ph type="ctrTitle"/>
          </p:nvPr>
        </p:nvSpPr>
        <p:spPr>
          <a:xfrm>
            <a:off x="931473" y="1619541"/>
            <a:ext cx="10270778" cy="731837"/>
          </a:xfrm>
        </p:spPr>
        <p:txBody>
          <a:bodyPr anchor="b">
            <a:normAutofit/>
          </a:bodyPr>
          <a:lstStyle>
            <a:lvl1pPr algn="ctr">
              <a:defRPr sz="3600">
                <a:solidFill>
                  <a:srgbClr val="15518E"/>
                </a:solidFill>
                <a:latin typeface="Impact" panose="020B0806030902050204" pitchFamily="34" charset="0"/>
              </a:defRPr>
            </a:lvl1pPr>
          </a:lstStyle>
          <a:p>
            <a:r>
              <a:rPr lang="en-US" dirty="0"/>
              <a:t>Click to edit Master title style</a:t>
            </a:r>
          </a:p>
        </p:txBody>
      </p:sp>
      <p:sp>
        <p:nvSpPr>
          <p:cNvPr id="3" name="Subtitle 2"/>
          <p:cNvSpPr>
            <a:spLocks noGrp="1"/>
          </p:cNvSpPr>
          <p:nvPr userDrawn="1">
            <p:ph type="subTitle" idx="1"/>
          </p:nvPr>
        </p:nvSpPr>
        <p:spPr>
          <a:xfrm>
            <a:off x="931473" y="3281486"/>
            <a:ext cx="10270778" cy="1655762"/>
          </a:xfrm>
        </p:spPr>
        <p:txBody>
          <a:bodyPr/>
          <a:lstStyle>
            <a:lvl1pPr marL="0" indent="0" algn="ctr">
              <a:buNone/>
              <a:defRPr sz="2400">
                <a:solidFill>
                  <a:srgbClr val="15518E"/>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80012045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7046" y="1683147"/>
            <a:ext cx="11283019" cy="731520"/>
          </a:xfrm>
        </p:spPr>
        <p:txBody>
          <a:bodyPr>
            <a:normAutofit/>
          </a:bodyPr>
          <a:lstStyle>
            <a:lvl1pPr>
              <a:defRPr sz="3600">
                <a:solidFill>
                  <a:srgbClr val="15518E"/>
                </a:solidFill>
                <a:latin typeface="Impact" panose="020B0806030902050204" pitchFamily="34" charset="0"/>
              </a:defRPr>
            </a:lvl1pPr>
          </a:lstStyle>
          <a:p>
            <a:r>
              <a:rPr lang="en-US" dirty="0"/>
              <a:t>Click to edit Master title style</a:t>
            </a:r>
          </a:p>
        </p:txBody>
      </p:sp>
      <p:sp>
        <p:nvSpPr>
          <p:cNvPr id="3" name="Content Placeholder 2"/>
          <p:cNvSpPr>
            <a:spLocks noGrp="1"/>
          </p:cNvSpPr>
          <p:nvPr>
            <p:ph idx="1"/>
          </p:nvPr>
        </p:nvSpPr>
        <p:spPr>
          <a:xfrm>
            <a:off x="257046" y="2594919"/>
            <a:ext cx="11389521" cy="3601344"/>
          </a:xfrm>
        </p:spPr>
        <p:txBody>
          <a:bodyPr/>
          <a:lstStyle>
            <a:lvl1pPr>
              <a:defRPr>
                <a:solidFill>
                  <a:srgbClr val="1C4483"/>
                </a:solidFill>
                <a:latin typeface="Arial" panose="020B0604020202020204" pitchFamily="34" charset="0"/>
                <a:cs typeface="Arial" panose="020B0604020202020204" pitchFamily="34" charset="0"/>
              </a:defRPr>
            </a:lvl1pPr>
            <a:lvl2pPr>
              <a:defRPr>
                <a:solidFill>
                  <a:srgbClr val="1C4483"/>
                </a:solidFill>
                <a:latin typeface="Arial" panose="020B0604020202020204" pitchFamily="34" charset="0"/>
                <a:cs typeface="Arial" panose="020B0604020202020204" pitchFamily="34" charset="0"/>
              </a:defRPr>
            </a:lvl2pPr>
            <a:lvl3pPr>
              <a:defRPr>
                <a:solidFill>
                  <a:srgbClr val="1C4483"/>
                </a:solidFill>
                <a:latin typeface="Arial" panose="020B0604020202020204" pitchFamily="34" charset="0"/>
                <a:cs typeface="Arial" panose="020B0604020202020204" pitchFamily="34" charset="0"/>
              </a:defRPr>
            </a:lvl3pPr>
            <a:lvl4pPr>
              <a:defRPr>
                <a:solidFill>
                  <a:srgbClr val="1C4483"/>
                </a:solidFill>
                <a:latin typeface="Arial" panose="020B0604020202020204" pitchFamily="34" charset="0"/>
                <a:cs typeface="Arial" panose="020B0604020202020204" pitchFamily="34" charset="0"/>
              </a:defRPr>
            </a:lvl4pPr>
            <a:lvl5pPr>
              <a:defRPr>
                <a:solidFill>
                  <a:srgbClr val="1C4483"/>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p:nvPr userDrawn="1"/>
        </p:nvSpPr>
        <p:spPr>
          <a:xfrm>
            <a:off x="-464024" y="-1528550"/>
            <a:ext cx="13074555" cy="1528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13369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931473" y="1619541"/>
            <a:ext cx="10270778" cy="731837"/>
          </a:xfrm>
        </p:spPr>
        <p:txBody>
          <a:bodyPr anchor="b">
            <a:normAutofit/>
          </a:bodyPr>
          <a:lstStyle>
            <a:lvl1pPr algn="ctr">
              <a:defRPr sz="3600">
                <a:solidFill>
                  <a:srgbClr val="15518E"/>
                </a:solidFill>
                <a:latin typeface="Impact" panose="020B0806030902050204" pitchFamily="34" charset="0"/>
              </a:defRPr>
            </a:lvl1pPr>
          </a:lstStyle>
          <a:p>
            <a:r>
              <a:rPr lang="en-US" dirty="0"/>
              <a:t>Click to edit Master title style</a:t>
            </a:r>
          </a:p>
        </p:txBody>
      </p:sp>
      <p:sp>
        <p:nvSpPr>
          <p:cNvPr id="3" name="Subtitle 2"/>
          <p:cNvSpPr>
            <a:spLocks noGrp="1"/>
          </p:cNvSpPr>
          <p:nvPr userDrawn="1">
            <p:ph type="subTitle" idx="1"/>
          </p:nvPr>
        </p:nvSpPr>
        <p:spPr>
          <a:xfrm>
            <a:off x="931473" y="3281486"/>
            <a:ext cx="10270778" cy="1655762"/>
          </a:xfrm>
        </p:spPr>
        <p:txBody>
          <a:bodyPr/>
          <a:lstStyle>
            <a:lvl1pPr marL="0" indent="0" algn="ctr">
              <a:buNone/>
              <a:defRPr sz="2400">
                <a:solidFill>
                  <a:srgbClr val="15518E"/>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63078925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28536" y="2068830"/>
            <a:ext cx="8471139" cy="731520"/>
          </a:xfrm>
        </p:spPr>
        <p:txBody>
          <a:bodyPr>
            <a:noAutofit/>
          </a:bodyPr>
          <a:lstStyle>
            <a:lvl1pPr algn="ctr">
              <a:defRPr sz="3200">
                <a:solidFill>
                  <a:schemeClr val="bg1"/>
                </a:solidFill>
                <a:latin typeface="Impact" panose="020B0806030902050204" pitchFamily="34" charset="0"/>
              </a:defRPr>
            </a:lvl1pPr>
          </a:lstStyle>
          <a:p>
            <a:r>
              <a:rPr lang="en-US" dirty="0"/>
              <a:t>Click to edit Master title style</a:t>
            </a:r>
          </a:p>
        </p:txBody>
      </p:sp>
      <p:sp>
        <p:nvSpPr>
          <p:cNvPr id="3" name="Content Placeholder 2"/>
          <p:cNvSpPr>
            <a:spLocks noGrp="1"/>
          </p:cNvSpPr>
          <p:nvPr>
            <p:ph idx="1"/>
          </p:nvPr>
        </p:nvSpPr>
        <p:spPr>
          <a:xfrm>
            <a:off x="85725" y="2800350"/>
            <a:ext cx="3705226" cy="3619500"/>
          </a:xfrm>
          <a:prstGeom prst="rect">
            <a:avLst/>
          </a:prstGeom>
        </p:spPr>
        <p:txBody>
          <a:bodyPr/>
          <a:lstStyle>
            <a:lvl1pPr>
              <a:defRPr sz="1800">
                <a:solidFill>
                  <a:srgbClr val="15518E"/>
                </a:solidFill>
                <a:latin typeface="Arial" panose="020B0604020202020204" pitchFamily="34" charset="0"/>
                <a:cs typeface="Arial" panose="020B0604020202020204" pitchFamily="34" charset="0"/>
              </a:defRPr>
            </a:lvl1pPr>
            <a:lvl2pPr>
              <a:defRPr sz="1800">
                <a:solidFill>
                  <a:srgbClr val="15518E"/>
                </a:solidFill>
                <a:latin typeface="Arial" panose="020B0604020202020204" pitchFamily="34" charset="0"/>
                <a:cs typeface="Arial" panose="020B0604020202020204" pitchFamily="34" charset="0"/>
              </a:defRPr>
            </a:lvl2pPr>
            <a:lvl3pPr>
              <a:defRPr sz="1800">
                <a:solidFill>
                  <a:srgbClr val="15518E"/>
                </a:solidFill>
                <a:latin typeface="Arial" panose="020B0604020202020204" pitchFamily="34" charset="0"/>
                <a:cs typeface="Arial" panose="020B0604020202020204" pitchFamily="34" charset="0"/>
              </a:defRPr>
            </a:lvl3pPr>
            <a:lvl4pPr>
              <a:defRPr sz="1800">
                <a:solidFill>
                  <a:srgbClr val="15518E"/>
                </a:solidFill>
                <a:latin typeface="Arial" panose="020B0604020202020204" pitchFamily="34" charset="0"/>
                <a:cs typeface="Arial" panose="020B0604020202020204" pitchFamily="34" charset="0"/>
              </a:defRPr>
            </a:lvl4pPr>
            <a:lvl5pPr>
              <a:defRPr sz="1800">
                <a:solidFill>
                  <a:srgbClr val="15518E"/>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7321281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7046" y="1683147"/>
            <a:ext cx="11283019" cy="731520"/>
          </a:xfrm>
        </p:spPr>
        <p:txBody>
          <a:bodyPr>
            <a:normAutofit/>
          </a:bodyPr>
          <a:lstStyle>
            <a:lvl1pPr>
              <a:defRPr sz="3600">
                <a:solidFill>
                  <a:srgbClr val="15518E"/>
                </a:solidFill>
                <a:latin typeface="Impact" panose="020B0806030902050204" pitchFamily="34" charset="0"/>
              </a:defRPr>
            </a:lvl1pPr>
          </a:lstStyle>
          <a:p>
            <a:r>
              <a:rPr lang="en-US" dirty="0"/>
              <a:t>Click to edit Master title style</a:t>
            </a:r>
          </a:p>
        </p:txBody>
      </p:sp>
      <p:sp>
        <p:nvSpPr>
          <p:cNvPr id="3" name="Content Placeholder 2"/>
          <p:cNvSpPr>
            <a:spLocks noGrp="1"/>
          </p:cNvSpPr>
          <p:nvPr>
            <p:ph idx="1"/>
          </p:nvPr>
        </p:nvSpPr>
        <p:spPr>
          <a:xfrm>
            <a:off x="257046" y="2594919"/>
            <a:ext cx="11389521" cy="3601344"/>
          </a:xfrm>
        </p:spPr>
        <p:txBody>
          <a:bodyPr/>
          <a:lstStyle>
            <a:lvl1pPr>
              <a:defRPr>
                <a:solidFill>
                  <a:srgbClr val="1C4483"/>
                </a:solidFill>
                <a:latin typeface="Arial" panose="020B0604020202020204" pitchFamily="34" charset="0"/>
                <a:cs typeface="Arial" panose="020B0604020202020204" pitchFamily="34" charset="0"/>
              </a:defRPr>
            </a:lvl1pPr>
            <a:lvl2pPr>
              <a:defRPr>
                <a:solidFill>
                  <a:srgbClr val="1C4483"/>
                </a:solidFill>
                <a:latin typeface="Arial" panose="020B0604020202020204" pitchFamily="34" charset="0"/>
                <a:cs typeface="Arial" panose="020B0604020202020204" pitchFamily="34" charset="0"/>
              </a:defRPr>
            </a:lvl2pPr>
            <a:lvl3pPr>
              <a:defRPr>
                <a:solidFill>
                  <a:srgbClr val="1C4483"/>
                </a:solidFill>
                <a:latin typeface="Arial" panose="020B0604020202020204" pitchFamily="34" charset="0"/>
                <a:cs typeface="Arial" panose="020B0604020202020204" pitchFamily="34" charset="0"/>
              </a:defRPr>
            </a:lvl3pPr>
            <a:lvl4pPr>
              <a:defRPr>
                <a:solidFill>
                  <a:srgbClr val="1C4483"/>
                </a:solidFill>
                <a:latin typeface="Arial" panose="020B0604020202020204" pitchFamily="34" charset="0"/>
                <a:cs typeface="Arial" panose="020B0604020202020204" pitchFamily="34" charset="0"/>
              </a:defRPr>
            </a:lvl4pPr>
            <a:lvl5pPr>
              <a:defRPr>
                <a:solidFill>
                  <a:srgbClr val="1C4483"/>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p:nvPr userDrawn="1"/>
        </p:nvSpPr>
        <p:spPr>
          <a:xfrm>
            <a:off x="-464024" y="-1528550"/>
            <a:ext cx="13074555" cy="1528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677525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931473" y="1619541"/>
            <a:ext cx="10270778" cy="731837"/>
          </a:xfrm>
        </p:spPr>
        <p:txBody>
          <a:bodyPr anchor="b">
            <a:normAutofit/>
          </a:bodyPr>
          <a:lstStyle>
            <a:lvl1pPr algn="ctr">
              <a:defRPr sz="3600">
                <a:solidFill>
                  <a:srgbClr val="15518E"/>
                </a:solidFill>
                <a:latin typeface="Impact" panose="020B0806030902050204" pitchFamily="34" charset="0"/>
              </a:defRPr>
            </a:lvl1pPr>
          </a:lstStyle>
          <a:p>
            <a:r>
              <a:rPr lang="en-US" dirty="0"/>
              <a:t>Click to edit Master title style</a:t>
            </a:r>
          </a:p>
        </p:txBody>
      </p:sp>
      <p:sp>
        <p:nvSpPr>
          <p:cNvPr id="3" name="Subtitle 2"/>
          <p:cNvSpPr>
            <a:spLocks noGrp="1"/>
          </p:cNvSpPr>
          <p:nvPr userDrawn="1">
            <p:ph type="subTitle" idx="1"/>
          </p:nvPr>
        </p:nvSpPr>
        <p:spPr>
          <a:xfrm>
            <a:off x="931473" y="3281486"/>
            <a:ext cx="10270778" cy="1655762"/>
          </a:xfrm>
        </p:spPr>
        <p:txBody>
          <a:bodyPr/>
          <a:lstStyle>
            <a:lvl1pPr marL="0" indent="0" algn="ctr">
              <a:buNone/>
              <a:defRPr sz="2400">
                <a:solidFill>
                  <a:srgbClr val="15518E"/>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04710550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ectangle 4"/>
          <p:cNvSpPr/>
          <p:nvPr userDrawn="1"/>
        </p:nvSpPr>
        <p:spPr>
          <a:xfrm>
            <a:off x="-464024" y="-1528550"/>
            <a:ext cx="13074555" cy="1528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797304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931473" y="1619541"/>
            <a:ext cx="10270778" cy="731837"/>
          </a:xfrm>
          <a:prstGeom prst="rect">
            <a:avLst/>
          </a:prstGeom>
        </p:spPr>
        <p:txBody>
          <a:bodyPr anchor="b">
            <a:normAutofit/>
          </a:bodyPr>
          <a:lstStyle>
            <a:lvl1pPr algn="ctr">
              <a:defRPr sz="3600">
                <a:solidFill>
                  <a:srgbClr val="15518E"/>
                </a:solidFill>
                <a:latin typeface="Impact" panose="020B0806030902050204" pitchFamily="34" charset="0"/>
              </a:defRPr>
            </a:lvl1pPr>
          </a:lstStyle>
          <a:p>
            <a:r>
              <a:rPr lang="en-US" dirty="0"/>
              <a:t>Click to edit Master title style</a:t>
            </a:r>
          </a:p>
        </p:txBody>
      </p:sp>
      <p:sp>
        <p:nvSpPr>
          <p:cNvPr id="3" name="Subtitle 2"/>
          <p:cNvSpPr>
            <a:spLocks noGrp="1"/>
          </p:cNvSpPr>
          <p:nvPr userDrawn="1">
            <p:ph type="subTitle" idx="1"/>
          </p:nvPr>
        </p:nvSpPr>
        <p:spPr>
          <a:xfrm>
            <a:off x="931473" y="3281486"/>
            <a:ext cx="10270778" cy="1655762"/>
          </a:xfrm>
          <a:prstGeom prst="rect">
            <a:avLst/>
          </a:prstGeom>
        </p:spPr>
        <p:txBody>
          <a:bodyPr/>
          <a:lstStyle>
            <a:lvl1pPr marL="0" indent="0" algn="ctr">
              <a:buNone/>
              <a:defRPr sz="2400">
                <a:solidFill>
                  <a:srgbClr val="15518E"/>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98359213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3548" y="369736"/>
            <a:ext cx="11283019" cy="731520"/>
          </a:xfrm>
        </p:spPr>
        <p:txBody>
          <a:bodyPr>
            <a:normAutofit/>
          </a:bodyPr>
          <a:lstStyle>
            <a:lvl1pPr>
              <a:defRPr sz="3600">
                <a:solidFill>
                  <a:srgbClr val="15518E"/>
                </a:solidFill>
                <a:latin typeface="Impact" panose="020B0806030902050204" pitchFamily="34" charset="0"/>
              </a:defRPr>
            </a:lvl1pPr>
          </a:lstStyle>
          <a:p>
            <a:r>
              <a:rPr lang="en-US" dirty="0"/>
              <a:t>Click to edit Master title style</a:t>
            </a:r>
          </a:p>
        </p:txBody>
      </p:sp>
      <p:sp>
        <p:nvSpPr>
          <p:cNvPr id="3" name="Content Placeholder 2"/>
          <p:cNvSpPr>
            <a:spLocks noGrp="1"/>
          </p:cNvSpPr>
          <p:nvPr>
            <p:ph idx="1"/>
          </p:nvPr>
        </p:nvSpPr>
        <p:spPr>
          <a:xfrm>
            <a:off x="257046" y="1729048"/>
            <a:ext cx="11389521" cy="3350028"/>
          </a:xfrm>
        </p:spPr>
        <p:txBody>
          <a:bodyPr/>
          <a:lstStyle>
            <a:lvl1pPr>
              <a:defRPr>
                <a:solidFill>
                  <a:srgbClr val="15518E"/>
                </a:solidFill>
                <a:latin typeface="Arial" panose="020B0604020202020204" pitchFamily="34" charset="0"/>
                <a:cs typeface="Arial" panose="020B0604020202020204" pitchFamily="34" charset="0"/>
              </a:defRPr>
            </a:lvl1pPr>
            <a:lvl2pPr>
              <a:defRPr>
                <a:solidFill>
                  <a:srgbClr val="15518E"/>
                </a:solidFill>
                <a:latin typeface="Arial" panose="020B0604020202020204" pitchFamily="34" charset="0"/>
                <a:cs typeface="Arial" panose="020B0604020202020204" pitchFamily="34" charset="0"/>
              </a:defRPr>
            </a:lvl2pPr>
            <a:lvl3pPr>
              <a:defRPr>
                <a:solidFill>
                  <a:srgbClr val="15518E"/>
                </a:solidFill>
                <a:latin typeface="Arial" panose="020B0604020202020204" pitchFamily="34" charset="0"/>
                <a:cs typeface="Arial" panose="020B0604020202020204" pitchFamily="34" charset="0"/>
              </a:defRPr>
            </a:lvl3pPr>
            <a:lvl4pPr>
              <a:defRPr>
                <a:solidFill>
                  <a:srgbClr val="15518E"/>
                </a:solidFill>
                <a:latin typeface="Arial" panose="020B0604020202020204" pitchFamily="34" charset="0"/>
                <a:cs typeface="Arial" panose="020B0604020202020204" pitchFamily="34" charset="0"/>
              </a:defRPr>
            </a:lvl4pPr>
            <a:lvl5pPr>
              <a:defRPr>
                <a:solidFill>
                  <a:srgbClr val="15518E"/>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8898714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3548" y="369736"/>
            <a:ext cx="11283019" cy="731520"/>
          </a:xfrm>
        </p:spPr>
        <p:txBody>
          <a:bodyPr>
            <a:normAutofit/>
          </a:bodyPr>
          <a:lstStyle>
            <a:lvl1pPr>
              <a:defRPr sz="3600">
                <a:solidFill>
                  <a:srgbClr val="15518E"/>
                </a:solidFill>
                <a:latin typeface="Impact" panose="020B0806030902050204" pitchFamily="34" charset="0"/>
              </a:defRPr>
            </a:lvl1pPr>
          </a:lstStyle>
          <a:p>
            <a:r>
              <a:rPr lang="en-US" dirty="0"/>
              <a:t>Click to edit Master title style</a:t>
            </a:r>
          </a:p>
        </p:txBody>
      </p:sp>
      <p:sp>
        <p:nvSpPr>
          <p:cNvPr id="3" name="Content Placeholder 2"/>
          <p:cNvSpPr>
            <a:spLocks noGrp="1"/>
          </p:cNvSpPr>
          <p:nvPr>
            <p:ph idx="1"/>
          </p:nvPr>
        </p:nvSpPr>
        <p:spPr>
          <a:xfrm>
            <a:off x="257046" y="1729048"/>
            <a:ext cx="11389521" cy="3350028"/>
          </a:xfrm>
        </p:spPr>
        <p:txBody>
          <a:bodyPr/>
          <a:lstStyle>
            <a:lvl1pPr>
              <a:defRPr>
                <a:solidFill>
                  <a:srgbClr val="15518E"/>
                </a:solidFill>
                <a:latin typeface="Arial" panose="020B0604020202020204" pitchFamily="34" charset="0"/>
                <a:cs typeface="Arial" panose="020B0604020202020204" pitchFamily="34" charset="0"/>
              </a:defRPr>
            </a:lvl1pPr>
            <a:lvl2pPr>
              <a:defRPr>
                <a:solidFill>
                  <a:srgbClr val="15518E"/>
                </a:solidFill>
                <a:latin typeface="Arial" panose="020B0604020202020204" pitchFamily="34" charset="0"/>
                <a:cs typeface="Arial" panose="020B0604020202020204" pitchFamily="34" charset="0"/>
              </a:defRPr>
            </a:lvl2pPr>
            <a:lvl3pPr>
              <a:defRPr>
                <a:solidFill>
                  <a:srgbClr val="15518E"/>
                </a:solidFill>
                <a:latin typeface="Arial" panose="020B0604020202020204" pitchFamily="34" charset="0"/>
                <a:cs typeface="Arial" panose="020B0604020202020204" pitchFamily="34" charset="0"/>
              </a:defRPr>
            </a:lvl3pPr>
            <a:lvl4pPr>
              <a:defRPr>
                <a:solidFill>
                  <a:srgbClr val="15518E"/>
                </a:solidFill>
                <a:latin typeface="Arial" panose="020B0604020202020204" pitchFamily="34" charset="0"/>
                <a:cs typeface="Arial" panose="020B0604020202020204" pitchFamily="34" charset="0"/>
              </a:defRPr>
            </a:lvl4pPr>
            <a:lvl5pPr>
              <a:defRPr>
                <a:solidFill>
                  <a:srgbClr val="15518E"/>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8405111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1" y="1781466"/>
            <a:ext cx="4019550" cy="733134"/>
          </a:xfrm>
        </p:spPr>
        <p:txBody>
          <a:bodyPr anchor="ctr">
            <a:normAutofit/>
          </a:bodyPr>
          <a:lstStyle>
            <a:lvl1pPr algn="ctr">
              <a:defRPr sz="2400">
                <a:solidFill>
                  <a:srgbClr val="15518E"/>
                </a:solidFill>
                <a:latin typeface="Impact" panose="020B0806030902050204" pitchFamily="34" charset="0"/>
              </a:defRPr>
            </a:lvl1pPr>
          </a:lstStyle>
          <a:p>
            <a:r>
              <a:rPr lang="en-US" dirty="0"/>
              <a:t>Click to edit Master title style</a:t>
            </a:r>
          </a:p>
        </p:txBody>
      </p:sp>
      <p:sp>
        <p:nvSpPr>
          <p:cNvPr id="3" name="Subtitle 2"/>
          <p:cNvSpPr>
            <a:spLocks noGrp="1"/>
          </p:cNvSpPr>
          <p:nvPr userDrawn="1">
            <p:ph type="subTitle" idx="1"/>
          </p:nvPr>
        </p:nvSpPr>
        <p:spPr>
          <a:xfrm>
            <a:off x="0" y="3281486"/>
            <a:ext cx="4019551" cy="1655762"/>
          </a:xfrm>
          <a:prstGeom prst="rect">
            <a:avLst/>
          </a:prstGeom>
        </p:spPr>
        <p:txBody>
          <a:bodyPr/>
          <a:lstStyle>
            <a:lvl1pPr marL="0" indent="0" algn="l">
              <a:buNone/>
              <a:defRPr sz="1800">
                <a:solidFill>
                  <a:srgbClr val="15518E"/>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44914679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683147"/>
            <a:ext cx="4019551" cy="731520"/>
          </a:xfrm>
        </p:spPr>
        <p:txBody>
          <a:bodyPr>
            <a:normAutofit/>
          </a:bodyPr>
          <a:lstStyle>
            <a:lvl1pPr algn="ctr">
              <a:defRPr sz="2400">
                <a:solidFill>
                  <a:srgbClr val="15518E"/>
                </a:solidFill>
                <a:latin typeface="Impact" panose="020B0806030902050204" pitchFamily="34" charset="0"/>
              </a:defRPr>
            </a:lvl1pPr>
          </a:lstStyle>
          <a:p>
            <a:r>
              <a:rPr lang="en-US" dirty="0"/>
              <a:t>Click to edit Master title style</a:t>
            </a:r>
          </a:p>
        </p:txBody>
      </p:sp>
      <p:sp>
        <p:nvSpPr>
          <p:cNvPr id="3" name="Content Placeholder 2"/>
          <p:cNvSpPr>
            <a:spLocks noGrp="1"/>
          </p:cNvSpPr>
          <p:nvPr>
            <p:ph idx="1"/>
          </p:nvPr>
        </p:nvSpPr>
        <p:spPr>
          <a:xfrm>
            <a:off x="85725" y="2800350"/>
            <a:ext cx="3705226" cy="3619500"/>
          </a:xfrm>
          <a:prstGeom prst="rect">
            <a:avLst/>
          </a:prstGeom>
        </p:spPr>
        <p:txBody>
          <a:bodyPr/>
          <a:lstStyle>
            <a:lvl1pPr>
              <a:defRPr sz="1800">
                <a:solidFill>
                  <a:srgbClr val="15518E"/>
                </a:solidFill>
                <a:latin typeface="Arial" panose="020B0604020202020204" pitchFamily="34" charset="0"/>
                <a:cs typeface="Arial" panose="020B0604020202020204" pitchFamily="34" charset="0"/>
              </a:defRPr>
            </a:lvl1pPr>
            <a:lvl2pPr>
              <a:defRPr sz="1800">
                <a:solidFill>
                  <a:srgbClr val="15518E"/>
                </a:solidFill>
                <a:latin typeface="Arial" panose="020B0604020202020204" pitchFamily="34" charset="0"/>
                <a:cs typeface="Arial" panose="020B0604020202020204" pitchFamily="34" charset="0"/>
              </a:defRPr>
            </a:lvl2pPr>
            <a:lvl3pPr>
              <a:defRPr sz="1800">
                <a:solidFill>
                  <a:srgbClr val="15518E"/>
                </a:solidFill>
                <a:latin typeface="Arial" panose="020B0604020202020204" pitchFamily="34" charset="0"/>
                <a:cs typeface="Arial" panose="020B0604020202020204" pitchFamily="34" charset="0"/>
              </a:defRPr>
            </a:lvl3pPr>
            <a:lvl4pPr>
              <a:defRPr sz="1800">
                <a:solidFill>
                  <a:srgbClr val="15518E"/>
                </a:solidFill>
                <a:latin typeface="Arial" panose="020B0604020202020204" pitchFamily="34" charset="0"/>
                <a:cs typeface="Arial" panose="020B0604020202020204" pitchFamily="34" charset="0"/>
              </a:defRPr>
            </a:lvl4pPr>
            <a:lvl5pPr>
              <a:defRPr sz="1800">
                <a:solidFill>
                  <a:srgbClr val="15518E"/>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4932205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1" y="1781466"/>
            <a:ext cx="4019550" cy="733134"/>
          </a:xfrm>
        </p:spPr>
        <p:txBody>
          <a:bodyPr anchor="ctr">
            <a:normAutofit/>
          </a:bodyPr>
          <a:lstStyle>
            <a:lvl1pPr algn="ctr">
              <a:defRPr sz="2400">
                <a:solidFill>
                  <a:srgbClr val="15518E"/>
                </a:solidFill>
                <a:latin typeface="Impact" panose="020B0806030902050204" pitchFamily="34" charset="0"/>
              </a:defRPr>
            </a:lvl1pPr>
          </a:lstStyle>
          <a:p>
            <a:r>
              <a:rPr lang="en-US" dirty="0"/>
              <a:t>Click to edit Master title style</a:t>
            </a:r>
          </a:p>
        </p:txBody>
      </p:sp>
      <p:sp>
        <p:nvSpPr>
          <p:cNvPr id="3" name="Subtitle 2"/>
          <p:cNvSpPr>
            <a:spLocks noGrp="1"/>
          </p:cNvSpPr>
          <p:nvPr userDrawn="1">
            <p:ph type="subTitle" idx="1"/>
          </p:nvPr>
        </p:nvSpPr>
        <p:spPr>
          <a:xfrm>
            <a:off x="0" y="3281486"/>
            <a:ext cx="4019551" cy="1655762"/>
          </a:xfrm>
          <a:prstGeom prst="rect">
            <a:avLst/>
          </a:prstGeom>
        </p:spPr>
        <p:txBody>
          <a:bodyPr/>
          <a:lstStyle>
            <a:lvl1pPr marL="0" indent="0" algn="l">
              <a:buNone/>
              <a:defRPr sz="1800">
                <a:solidFill>
                  <a:srgbClr val="15518E"/>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00932867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683147"/>
            <a:ext cx="4019551" cy="731520"/>
          </a:xfrm>
        </p:spPr>
        <p:txBody>
          <a:bodyPr>
            <a:normAutofit/>
          </a:bodyPr>
          <a:lstStyle>
            <a:lvl1pPr algn="ctr">
              <a:defRPr sz="2400">
                <a:solidFill>
                  <a:srgbClr val="15518E"/>
                </a:solidFill>
                <a:latin typeface="Impact" panose="020B0806030902050204" pitchFamily="34" charset="0"/>
              </a:defRPr>
            </a:lvl1pPr>
          </a:lstStyle>
          <a:p>
            <a:r>
              <a:rPr lang="en-US" dirty="0"/>
              <a:t>Click to edit Master title style</a:t>
            </a:r>
          </a:p>
        </p:txBody>
      </p:sp>
      <p:sp>
        <p:nvSpPr>
          <p:cNvPr id="3" name="Content Placeholder 2"/>
          <p:cNvSpPr>
            <a:spLocks noGrp="1"/>
          </p:cNvSpPr>
          <p:nvPr>
            <p:ph idx="1"/>
          </p:nvPr>
        </p:nvSpPr>
        <p:spPr>
          <a:xfrm>
            <a:off x="85725" y="2800350"/>
            <a:ext cx="3705226" cy="3619500"/>
          </a:xfrm>
          <a:prstGeom prst="rect">
            <a:avLst/>
          </a:prstGeom>
        </p:spPr>
        <p:txBody>
          <a:bodyPr/>
          <a:lstStyle>
            <a:lvl1pPr>
              <a:defRPr sz="1800">
                <a:solidFill>
                  <a:srgbClr val="15518E"/>
                </a:solidFill>
                <a:latin typeface="Arial" panose="020B0604020202020204" pitchFamily="34" charset="0"/>
                <a:cs typeface="Arial" panose="020B0604020202020204" pitchFamily="34" charset="0"/>
              </a:defRPr>
            </a:lvl1pPr>
            <a:lvl2pPr>
              <a:defRPr sz="1800">
                <a:solidFill>
                  <a:srgbClr val="15518E"/>
                </a:solidFill>
                <a:latin typeface="Arial" panose="020B0604020202020204" pitchFamily="34" charset="0"/>
                <a:cs typeface="Arial" panose="020B0604020202020204" pitchFamily="34" charset="0"/>
              </a:defRPr>
            </a:lvl2pPr>
            <a:lvl3pPr>
              <a:defRPr sz="1800">
                <a:solidFill>
                  <a:srgbClr val="15518E"/>
                </a:solidFill>
                <a:latin typeface="Arial" panose="020B0604020202020204" pitchFamily="34" charset="0"/>
                <a:cs typeface="Arial" panose="020B0604020202020204" pitchFamily="34" charset="0"/>
              </a:defRPr>
            </a:lvl3pPr>
            <a:lvl4pPr>
              <a:defRPr sz="1800">
                <a:solidFill>
                  <a:srgbClr val="15518E"/>
                </a:solidFill>
                <a:latin typeface="Arial" panose="020B0604020202020204" pitchFamily="34" charset="0"/>
                <a:cs typeface="Arial" panose="020B0604020202020204" pitchFamily="34" charset="0"/>
              </a:defRPr>
            </a:lvl4pPr>
            <a:lvl5pPr>
              <a:defRPr sz="1800">
                <a:solidFill>
                  <a:srgbClr val="15518E"/>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7251730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1" y="1781466"/>
            <a:ext cx="4019550" cy="733134"/>
          </a:xfrm>
        </p:spPr>
        <p:txBody>
          <a:bodyPr anchor="ctr">
            <a:normAutofit/>
          </a:bodyPr>
          <a:lstStyle>
            <a:lvl1pPr algn="ctr">
              <a:defRPr sz="2400">
                <a:solidFill>
                  <a:srgbClr val="15518E"/>
                </a:solidFill>
                <a:latin typeface="Impact" panose="020B0806030902050204" pitchFamily="34" charset="0"/>
              </a:defRPr>
            </a:lvl1pPr>
          </a:lstStyle>
          <a:p>
            <a:r>
              <a:rPr lang="en-US" dirty="0"/>
              <a:t>Click to edit Master title style</a:t>
            </a:r>
          </a:p>
        </p:txBody>
      </p:sp>
      <p:sp>
        <p:nvSpPr>
          <p:cNvPr id="3" name="Subtitle 2"/>
          <p:cNvSpPr>
            <a:spLocks noGrp="1"/>
          </p:cNvSpPr>
          <p:nvPr userDrawn="1">
            <p:ph type="subTitle" idx="1"/>
          </p:nvPr>
        </p:nvSpPr>
        <p:spPr>
          <a:xfrm>
            <a:off x="0" y="3281486"/>
            <a:ext cx="4019551" cy="1655762"/>
          </a:xfrm>
          <a:prstGeom prst="rect">
            <a:avLst/>
          </a:prstGeom>
        </p:spPr>
        <p:txBody>
          <a:bodyPr/>
          <a:lstStyle>
            <a:lvl1pPr marL="0" indent="0" algn="l">
              <a:buNone/>
              <a:defRPr sz="1800">
                <a:solidFill>
                  <a:srgbClr val="15518E"/>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72913117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23360" y="1608332"/>
            <a:ext cx="8140364" cy="731520"/>
          </a:xfrm>
        </p:spPr>
        <p:txBody>
          <a:bodyPr>
            <a:normAutofit/>
          </a:bodyPr>
          <a:lstStyle>
            <a:lvl1pPr algn="ctr">
              <a:defRPr sz="2400">
                <a:solidFill>
                  <a:srgbClr val="F6B528"/>
                </a:solidFill>
                <a:latin typeface="Impact" panose="020B0806030902050204" pitchFamily="34" charset="0"/>
              </a:defRPr>
            </a:lvl1pPr>
          </a:lstStyle>
          <a:p>
            <a:r>
              <a:rPr lang="en-US" dirty="0"/>
              <a:t>Click to edit Master title style</a:t>
            </a:r>
          </a:p>
        </p:txBody>
      </p:sp>
      <p:sp>
        <p:nvSpPr>
          <p:cNvPr id="3" name="Content Placeholder 2"/>
          <p:cNvSpPr>
            <a:spLocks noGrp="1"/>
          </p:cNvSpPr>
          <p:nvPr>
            <p:ph idx="1"/>
          </p:nvPr>
        </p:nvSpPr>
        <p:spPr>
          <a:xfrm>
            <a:off x="4023361" y="2725535"/>
            <a:ext cx="8168640" cy="3619500"/>
          </a:xfrm>
          <a:prstGeom prst="rect">
            <a:avLst/>
          </a:prstGeom>
        </p:spPr>
        <p:txBody>
          <a:bodyPr/>
          <a:lstStyle>
            <a:lvl1pPr>
              <a:defRPr sz="1800">
                <a:solidFill>
                  <a:srgbClr val="F6B528"/>
                </a:solidFill>
                <a:latin typeface="Arial" panose="020B0604020202020204" pitchFamily="34" charset="0"/>
                <a:cs typeface="Arial" panose="020B0604020202020204" pitchFamily="34" charset="0"/>
              </a:defRPr>
            </a:lvl1pPr>
            <a:lvl2pPr>
              <a:defRPr sz="1800">
                <a:solidFill>
                  <a:srgbClr val="F6B528"/>
                </a:solidFill>
                <a:latin typeface="Arial" panose="020B0604020202020204" pitchFamily="34" charset="0"/>
                <a:cs typeface="Arial" panose="020B0604020202020204" pitchFamily="34" charset="0"/>
              </a:defRPr>
            </a:lvl2pPr>
            <a:lvl3pPr>
              <a:defRPr sz="1800">
                <a:solidFill>
                  <a:srgbClr val="F6B528"/>
                </a:solidFill>
                <a:latin typeface="Arial" panose="020B0604020202020204" pitchFamily="34" charset="0"/>
                <a:cs typeface="Arial" panose="020B0604020202020204" pitchFamily="34" charset="0"/>
              </a:defRPr>
            </a:lvl3pPr>
            <a:lvl4pPr>
              <a:defRPr sz="1800">
                <a:solidFill>
                  <a:srgbClr val="F6B528"/>
                </a:solidFill>
                <a:latin typeface="Arial" panose="020B0604020202020204" pitchFamily="34" charset="0"/>
                <a:cs typeface="Arial" panose="020B0604020202020204" pitchFamily="34" charset="0"/>
              </a:defRPr>
            </a:lvl4pPr>
            <a:lvl5pPr>
              <a:defRPr sz="1800">
                <a:solidFill>
                  <a:srgbClr val="F6B528"/>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8584213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4015048" y="1947721"/>
            <a:ext cx="8176952" cy="733134"/>
          </a:xfrm>
        </p:spPr>
        <p:txBody>
          <a:bodyPr anchor="ctr">
            <a:normAutofit/>
          </a:bodyPr>
          <a:lstStyle>
            <a:lvl1pPr algn="ctr">
              <a:defRPr sz="2400">
                <a:solidFill>
                  <a:srgbClr val="F6B528"/>
                </a:solidFill>
                <a:latin typeface="Impact" panose="020B0806030902050204" pitchFamily="34" charset="0"/>
              </a:defRPr>
            </a:lvl1pPr>
          </a:lstStyle>
          <a:p>
            <a:r>
              <a:rPr lang="en-US" dirty="0"/>
              <a:t>Click to edit Master title style</a:t>
            </a:r>
          </a:p>
        </p:txBody>
      </p:sp>
      <p:sp>
        <p:nvSpPr>
          <p:cNvPr id="3" name="Subtitle 2"/>
          <p:cNvSpPr>
            <a:spLocks noGrp="1"/>
          </p:cNvSpPr>
          <p:nvPr userDrawn="1">
            <p:ph type="subTitle" idx="1"/>
          </p:nvPr>
        </p:nvSpPr>
        <p:spPr>
          <a:xfrm>
            <a:off x="4015047" y="3447741"/>
            <a:ext cx="8176954" cy="1655762"/>
          </a:xfrm>
          <a:prstGeom prst="rect">
            <a:avLst/>
          </a:prstGeom>
        </p:spPr>
        <p:txBody>
          <a:bodyPr/>
          <a:lstStyle>
            <a:lvl1pPr marL="0" indent="0" algn="ctr">
              <a:buNone/>
              <a:defRPr sz="1800">
                <a:solidFill>
                  <a:srgbClr val="F6B528"/>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34440886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7" Type="http://schemas.openxmlformats.org/officeDocument/2006/relationships/slide" Target="../slides/slide7.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12.png"/><Relationship Id="rId5" Type="http://schemas.openxmlformats.org/officeDocument/2006/relationships/image" Target="../media/image13.jpg"/><Relationship Id="rId4" Type="http://schemas.openxmlformats.org/officeDocument/2006/relationships/tags" Target="../tags/tag8.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7" Type="http://schemas.openxmlformats.org/officeDocument/2006/relationships/slide" Target="../slides/slide7.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image" Target="../media/image12.png"/><Relationship Id="rId5" Type="http://schemas.openxmlformats.org/officeDocument/2006/relationships/image" Target="../media/image14.jpg"/><Relationship Id="rId4" Type="http://schemas.openxmlformats.org/officeDocument/2006/relationships/tags" Target="../tags/tag9.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7" Type="http://schemas.openxmlformats.org/officeDocument/2006/relationships/slide" Target="../slides/slide7.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image" Target="../media/image12.png"/><Relationship Id="rId5" Type="http://schemas.openxmlformats.org/officeDocument/2006/relationships/image" Target="../media/image13.jpg"/><Relationship Id="rId4" Type="http://schemas.openxmlformats.org/officeDocument/2006/relationships/tags" Target="../tags/tag10.xml"/></Relationships>
</file>

<file path=ppt/slideMasters/_rels/slideMaster13.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heme" Target="../theme/theme13.xml"/><Relationship Id="rId1" Type="http://schemas.openxmlformats.org/officeDocument/2006/relationships/slideLayout" Target="../slideLayouts/slideLayout24.xml"/><Relationship Id="rId6" Type="http://schemas.openxmlformats.org/officeDocument/2006/relationships/image" Target="../media/image12.png"/><Relationship Id="rId5" Type="http://schemas.openxmlformats.org/officeDocument/2006/relationships/slide" Target="../slides/slide29.xml"/><Relationship Id="rId4" Type="http://schemas.openxmlformats.org/officeDocument/2006/relationships/image" Target="../media/image14.jpg"/></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theme" Target="../theme/theme14.xml"/><Relationship Id="rId1" Type="http://schemas.openxmlformats.org/officeDocument/2006/relationships/slideLayout" Target="../slideLayouts/slideLayout25.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heme" Target="../theme/theme2.xml"/><Relationship Id="rId7" Type="http://schemas.openxmlformats.org/officeDocument/2006/relationships/image" Target="../media/image3.wmf"/><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oleObject" Target="../embeddings/oleObject1.bin"/><Relationship Id="rId5" Type="http://schemas.openxmlformats.org/officeDocument/2006/relationships/tags" Target="../tags/tag1.xml"/><Relationship Id="rId4" Type="http://schemas.openxmlformats.org/officeDocument/2006/relationships/vmlDrawing" Target="../drawings/vmlDrawing1.vml"/><Relationship Id="rId9" Type="http://schemas.openxmlformats.org/officeDocument/2006/relationships/slide" Target="../slides/slide7.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heme" Target="../theme/theme3.xml"/><Relationship Id="rId7" Type="http://schemas.openxmlformats.org/officeDocument/2006/relationships/image" Target="../media/image4.wmf"/><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oleObject" Target="../embeddings/oleObject2.bin"/><Relationship Id="rId5" Type="http://schemas.openxmlformats.org/officeDocument/2006/relationships/tags" Target="../tags/tag2.xml"/><Relationship Id="rId4" Type="http://schemas.openxmlformats.org/officeDocument/2006/relationships/vmlDrawing" Target="../drawings/vmlDrawing2.vml"/><Relationship Id="rId9" Type="http://schemas.openxmlformats.org/officeDocument/2006/relationships/slide" Target="../slides/slide7.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7" Type="http://schemas.openxmlformats.org/officeDocument/2006/relationships/slide" Target="../slides/slide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5.jpg"/><Relationship Id="rId4" Type="http://schemas.openxmlformats.org/officeDocument/2006/relationships/tags" Target="../tags/tag3.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7" Type="http://schemas.openxmlformats.org/officeDocument/2006/relationships/slide" Target="../slides/slide7.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2.png"/><Relationship Id="rId5" Type="http://schemas.openxmlformats.org/officeDocument/2006/relationships/image" Target="../media/image6.jpg"/><Relationship Id="rId4" Type="http://schemas.openxmlformats.org/officeDocument/2006/relationships/tags" Target="../tags/tag4.xml"/></Relationships>
</file>

<file path=ppt/slideMasters/_rels/slideMaster6.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slide" Target="../slides/slide7.xml"/><Relationship Id="rId3" Type="http://schemas.openxmlformats.org/officeDocument/2006/relationships/theme" Target="../theme/theme6.xml"/><Relationship Id="rId7" Type="http://schemas.openxmlformats.org/officeDocument/2006/relationships/image" Target="../media/image7.wmf"/><Relationship Id="rId12" Type="http://schemas.openxmlformats.org/officeDocument/2006/relationships/image" Target="../media/image2.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oleObject" Target="../embeddings/oleObject3.bin"/><Relationship Id="rId11" Type="http://schemas.openxmlformats.org/officeDocument/2006/relationships/image" Target="../media/image9.wmf"/><Relationship Id="rId5" Type="http://schemas.openxmlformats.org/officeDocument/2006/relationships/tags" Target="../tags/tag5.xml"/><Relationship Id="rId10" Type="http://schemas.openxmlformats.org/officeDocument/2006/relationships/oleObject" Target="../embeddings/oleObject5.bin"/><Relationship Id="rId4" Type="http://schemas.openxmlformats.org/officeDocument/2006/relationships/vmlDrawing" Target="../drawings/vmlDrawing3.vml"/><Relationship Id="rId9" Type="http://schemas.openxmlformats.org/officeDocument/2006/relationships/image" Target="../media/image8.wmf"/></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heme" Target="../theme/theme7.xml"/><Relationship Id="rId7" Type="http://schemas.openxmlformats.org/officeDocument/2006/relationships/image" Target="../media/image10.wmf"/><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oleObject" Target="../embeddings/oleObject6.bin"/><Relationship Id="rId5" Type="http://schemas.openxmlformats.org/officeDocument/2006/relationships/tags" Target="../tags/tag6.xml"/><Relationship Id="rId4" Type="http://schemas.openxmlformats.org/officeDocument/2006/relationships/vmlDrawing" Target="../drawings/vmlDrawing4.vml"/><Relationship Id="rId9" Type="http://schemas.openxmlformats.org/officeDocument/2006/relationships/slide" Target="../slides/slide7.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7" Type="http://schemas.openxmlformats.org/officeDocument/2006/relationships/slide" Target="../slides/slide7.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tags" Target="../tags/tag7.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17.xml"/><Relationship Id="rId1" Type="http://schemas.openxmlformats.org/officeDocument/2006/relationships/slideLayout" Target="../slideLayouts/slideLayout16.xml"/><Relationship Id="rId4" Type="http://schemas.openxmlformats.org/officeDocument/2006/relationships/image" Target="../media/image1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327A119-431D-4167-B04F-278C9787FD71}"/>
              </a:ext>
            </a:extLst>
          </p:cNvPr>
          <p:cNvSpPr/>
          <p:nvPr userDrawn="1"/>
        </p:nvSpPr>
        <p:spPr>
          <a:xfrm>
            <a:off x="5501429" y="-31956"/>
            <a:ext cx="6690572" cy="6882487"/>
          </a:xfrm>
          <a:prstGeom prst="rect">
            <a:avLst/>
          </a:prstGeom>
          <a:solidFill>
            <a:srgbClr val="15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5518E"/>
              </a:solidFill>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86332" y="-27176"/>
            <a:ext cx="12254728" cy="6896069"/>
          </a:xfrm>
          <a:prstGeom prst="rect">
            <a:avLst/>
          </a:prstGeom>
        </p:spPr>
      </p:pic>
      <p:sp>
        <p:nvSpPr>
          <p:cNvPr id="8" name="Rectangle 7">
            <a:extLst>
              <a:ext uri="{FF2B5EF4-FFF2-40B4-BE49-F238E27FC236}">
                <a16:creationId xmlns:a16="http://schemas.microsoft.com/office/drawing/2014/main" id="{398A336A-E07E-426A-8E41-01BF4E6FE762}"/>
              </a:ext>
            </a:extLst>
          </p:cNvPr>
          <p:cNvSpPr/>
          <p:nvPr userDrawn="1"/>
        </p:nvSpPr>
        <p:spPr>
          <a:xfrm>
            <a:off x="0" y="-24487"/>
            <a:ext cx="5501428" cy="6882487"/>
          </a:xfrm>
          <a:prstGeom prst="rect">
            <a:avLst/>
          </a:prstGeom>
          <a:solidFill>
            <a:srgbClr val="F6B528"/>
          </a:solidFill>
          <a:ln>
            <a:solidFill>
              <a:srgbClr val="F6B5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5518E"/>
              </a:solidFill>
            </a:endParaRPr>
          </a:p>
        </p:txBody>
      </p:sp>
      <p:sp>
        <p:nvSpPr>
          <p:cNvPr id="2" name="Title Placeholder 1"/>
          <p:cNvSpPr>
            <a:spLocks noGrp="1"/>
          </p:cNvSpPr>
          <p:nvPr>
            <p:ph type="title"/>
          </p:nvPr>
        </p:nvSpPr>
        <p:spPr>
          <a:xfrm>
            <a:off x="5501428" y="365125"/>
            <a:ext cx="6690572"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586386" y="1825625"/>
            <a:ext cx="6605614" cy="41204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a:extLst>
              <a:ext uri="{FF2B5EF4-FFF2-40B4-BE49-F238E27FC236}">
                <a16:creationId xmlns:a16="http://schemas.microsoft.com/office/drawing/2014/main" id="{F1239A91-A985-4375-8F10-6518FBA581D9}"/>
              </a:ext>
            </a:extLst>
          </p:cNvPr>
          <p:cNvSpPr txBox="1"/>
          <p:nvPr userDrawn="1"/>
        </p:nvSpPr>
        <p:spPr>
          <a:xfrm>
            <a:off x="6339629" y="6075144"/>
            <a:ext cx="5852371" cy="646331"/>
          </a:xfrm>
          <a:prstGeom prst="rect">
            <a:avLst/>
          </a:prstGeom>
          <a:noFill/>
        </p:spPr>
        <p:txBody>
          <a:bodyPr wrap="none" rtlCol="0">
            <a:spAutoFit/>
          </a:bodyPr>
          <a:lstStyle/>
          <a:p>
            <a:r>
              <a:rPr lang="en-US" sz="3600" dirty="0">
                <a:solidFill>
                  <a:schemeClr val="bg1"/>
                </a:solidFill>
                <a:latin typeface="Impact" panose="020B0806030902050204" pitchFamily="34" charset="0"/>
              </a:rPr>
              <a:t>TEAMSTERS </a:t>
            </a:r>
            <a:r>
              <a:rPr lang="en-US" sz="3600" dirty="0">
                <a:solidFill>
                  <a:srgbClr val="F6B528"/>
                </a:solidFill>
                <a:latin typeface="Impact" panose="020B0806030902050204" pitchFamily="34" charset="0"/>
              </a:rPr>
              <a:t>SAFETY AND HEALTH</a:t>
            </a:r>
          </a:p>
        </p:txBody>
      </p:sp>
      <p:sp>
        <p:nvSpPr>
          <p:cNvPr id="11" name="TextBox 10">
            <a:extLst>
              <a:ext uri="{FF2B5EF4-FFF2-40B4-BE49-F238E27FC236}">
                <a16:creationId xmlns:a16="http://schemas.microsoft.com/office/drawing/2014/main" id="{659877CD-8A12-4B1B-8BFA-DC4327A807F1}"/>
              </a:ext>
            </a:extLst>
          </p:cNvPr>
          <p:cNvSpPr txBox="1"/>
          <p:nvPr userDrawn="1"/>
        </p:nvSpPr>
        <p:spPr>
          <a:xfrm>
            <a:off x="8638308" y="6595213"/>
            <a:ext cx="3553692" cy="230832"/>
          </a:xfrm>
          <a:prstGeom prst="rect">
            <a:avLst/>
          </a:prstGeom>
          <a:noFill/>
        </p:spPr>
        <p:txBody>
          <a:bodyPr wrap="square" rtlCol="0">
            <a:spAutoFit/>
          </a:bodyPr>
          <a:lstStyle/>
          <a:p>
            <a:r>
              <a:rPr lang="en-US" sz="900" b="0" i="0" kern="1200" dirty="0">
                <a:solidFill>
                  <a:schemeClr val="bg1"/>
                </a:solidFill>
                <a:effectLst/>
                <a:latin typeface="+mn-lt"/>
                <a:ea typeface="+mn-ea"/>
                <a:cs typeface="+mn-cs"/>
              </a:rPr>
              <a:t>All Content © Copyright 2020 Teamsters Safety and Health Department</a:t>
            </a:r>
            <a:endParaRPr lang="en-US" sz="900" dirty="0">
              <a:solidFill>
                <a:schemeClr val="bg1"/>
              </a:solidFill>
            </a:endParaRPr>
          </a:p>
        </p:txBody>
      </p:sp>
      <p:pic>
        <p:nvPicPr>
          <p:cNvPr id="6" name="Picture 5">
            <a:extLst>
              <a:ext uri="{FF2B5EF4-FFF2-40B4-BE49-F238E27FC236}">
                <a16:creationId xmlns:a16="http://schemas.microsoft.com/office/drawing/2014/main" id="{429E8549-EB91-4053-9D2E-CB08AE7659B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5755" y="157941"/>
            <a:ext cx="5054876" cy="6542117"/>
          </a:xfrm>
          <a:prstGeom prst="rect">
            <a:avLst/>
          </a:prstGeom>
        </p:spPr>
      </p:pic>
    </p:spTree>
    <p:extLst>
      <p:ext uri="{BB962C8B-B14F-4D97-AF65-F5344CB8AC3E}">
        <p14:creationId xmlns:p14="http://schemas.microsoft.com/office/powerpoint/2010/main" val="437437110"/>
      </p:ext>
    </p:extLst>
  </p:cSld>
  <p:clrMap bg1="lt1" tx1="dk1" bg2="lt2" tx2="dk2" accent1="accent1" accent2="accent2" accent3="accent3" accent4="accent4" accent5="accent5" accent6="accent6" hlink="hlink" folHlink="folHlink"/>
  <p:sldLayoutIdLst>
    <p:sldLayoutId id="2147483678" r:id="rId1"/>
  </p:sldLayoutIdLst>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xStyles>
    <p:titleStyle>
      <a:lvl1pPr algn="l" defTabSz="914400" rtl="0" eaLnBrk="1" latinLnBrk="0" hangingPunct="1">
        <a:lnSpc>
          <a:spcPct val="90000"/>
        </a:lnSpc>
        <a:spcBef>
          <a:spcPct val="0"/>
        </a:spcBef>
        <a:buNone/>
        <a:defRPr sz="4000" kern="1200">
          <a:solidFill>
            <a:schemeClr val="bg1"/>
          </a:solidFill>
          <a:latin typeface="Impact" panose="020B080603090205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F6B52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6B528"/>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rgbClr val="F6B528"/>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F6B528"/>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F6B52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28E9CA6-0843-430D-91EC-128120303293}"/>
              </a:ext>
            </a:extLst>
          </p:cNvPr>
          <p:cNvSpPr/>
          <p:nvPr userDrawn="1"/>
        </p:nvSpPr>
        <p:spPr>
          <a:xfrm>
            <a:off x="11113"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FF"/>
              </a:highlight>
            </a:endParaRPr>
          </a:p>
        </p:txBody>
      </p:sp>
      <p:pic>
        <p:nvPicPr>
          <p:cNvPr id="4" name="Picture 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4993" y="-1002543"/>
            <a:ext cx="12228106" cy="2547522"/>
          </a:xfrm>
          <a:prstGeom prst="rect">
            <a:avLst/>
          </a:prstGeom>
        </p:spPr>
      </p:pic>
      <p:sp>
        <p:nvSpPr>
          <p:cNvPr id="2" name="Title Placeholder 1"/>
          <p:cNvSpPr>
            <a:spLocks noGrp="1"/>
          </p:cNvSpPr>
          <p:nvPr>
            <p:ph type="title"/>
          </p:nvPr>
        </p:nvSpPr>
        <p:spPr>
          <a:xfrm>
            <a:off x="173803" y="1688226"/>
            <a:ext cx="11761523" cy="72165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73802" y="2563208"/>
            <a:ext cx="11761523" cy="38597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p:cNvSpPr/>
          <p:nvPr userDrawn="1"/>
        </p:nvSpPr>
        <p:spPr>
          <a:xfrm>
            <a:off x="0" y="-1"/>
            <a:ext cx="12192000" cy="162964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1" y="6162261"/>
            <a:ext cx="12192001" cy="695739"/>
          </a:xfrm>
          <a:prstGeom prst="rect">
            <a:avLst/>
          </a:prstGeom>
          <a:solidFill>
            <a:srgbClr val="F6B528"/>
          </a:solidFill>
          <a:ln>
            <a:solidFill>
              <a:srgbClr val="F6B5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5518E"/>
              </a:solidFill>
            </a:endParaRPr>
          </a:p>
        </p:txBody>
      </p:sp>
      <p:sp>
        <p:nvSpPr>
          <p:cNvPr id="13" name="Rectangle 12"/>
          <p:cNvSpPr/>
          <p:nvPr userDrawn="1"/>
        </p:nvSpPr>
        <p:spPr>
          <a:xfrm>
            <a:off x="0" y="1534895"/>
            <a:ext cx="12228106" cy="45719"/>
          </a:xfrm>
          <a:prstGeom prst="rect">
            <a:avLst/>
          </a:prstGeom>
          <a:solidFill>
            <a:srgbClr val="15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5518E"/>
              </a:solidFill>
            </a:endParaRPr>
          </a:p>
        </p:txBody>
      </p:sp>
      <p:sp>
        <p:nvSpPr>
          <p:cNvPr id="14" name="TextBox 13"/>
          <p:cNvSpPr txBox="1"/>
          <p:nvPr userDrawn="1"/>
        </p:nvSpPr>
        <p:spPr>
          <a:xfrm>
            <a:off x="1618420" y="406345"/>
            <a:ext cx="10220654" cy="707886"/>
          </a:xfrm>
          <a:prstGeom prst="rect">
            <a:avLst/>
          </a:prstGeom>
          <a:noFill/>
        </p:spPr>
        <p:txBody>
          <a:bodyPr wrap="square" rtlCol="0">
            <a:spAutoFit/>
          </a:bodyPr>
          <a:lstStyle/>
          <a:p>
            <a:r>
              <a:rPr lang="en-US" sz="4000" b="0" dirty="0">
                <a:solidFill>
                  <a:srgbClr val="15518E"/>
                </a:solidFill>
                <a:latin typeface="Impact" panose="020B0806030902050204" pitchFamily="34" charset="0"/>
              </a:rPr>
              <a:t>TEAMSTERS </a:t>
            </a:r>
            <a:r>
              <a:rPr lang="en-US" sz="4000" b="0" baseline="0" dirty="0">
                <a:solidFill>
                  <a:srgbClr val="15518E"/>
                </a:solidFill>
                <a:latin typeface="Impact" panose="020B0806030902050204" pitchFamily="34" charset="0"/>
              </a:rPr>
              <a:t> </a:t>
            </a:r>
            <a:r>
              <a:rPr lang="en-US" sz="4000" b="0" baseline="0" dirty="0">
                <a:solidFill>
                  <a:srgbClr val="F6B528"/>
                </a:solidFill>
                <a:latin typeface="Impact" panose="020B0806030902050204" pitchFamily="34" charset="0"/>
              </a:rPr>
              <a:t>SAFETY AND HEALTH </a:t>
            </a:r>
            <a:endParaRPr lang="en-US" sz="4000" b="0" dirty="0">
              <a:solidFill>
                <a:srgbClr val="F6B528"/>
              </a:solidFill>
              <a:latin typeface="Impact" panose="020B0806030902050204" pitchFamily="34" charset="0"/>
            </a:endParaRPr>
          </a:p>
        </p:txBody>
      </p:sp>
      <p:sp>
        <p:nvSpPr>
          <p:cNvPr id="15" name="TextBox 14">
            <a:extLst>
              <a:ext uri="{FF2B5EF4-FFF2-40B4-BE49-F238E27FC236}">
                <a16:creationId xmlns:a16="http://schemas.microsoft.com/office/drawing/2014/main" id="{755B8247-778F-44EA-ABF6-818DF8DFBAF3}"/>
              </a:ext>
            </a:extLst>
          </p:cNvPr>
          <p:cNvSpPr txBox="1"/>
          <p:nvPr userDrawn="1"/>
        </p:nvSpPr>
        <p:spPr>
          <a:xfrm>
            <a:off x="8638308" y="6595213"/>
            <a:ext cx="3553692" cy="230832"/>
          </a:xfrm>
          <a:prstGeom prst="rect">
            <a:avLst/>
          </a:prstGeom>
          <a:noFill/>
        </p:spPr>
        <p:txBody>
          <a:bodyPr wrap="square" rtlCol="0">
            <a:spAutoFit/>
          </a:bodyPr>
          <a:lstStyle/>
          <a:p>
            <a:r>
              <a:rPr lang="en-US" sz="900" b="0" i="0" kern="1200" dirty="0">
                <a:solidFill>
                  <a:srgbClr val="15518E"/>
                </a:solidFill>
                <a:effectLst/>
                <a:latin typeface="+mn-lt"/>
                <a:ea typeface="+mn-ea"/>
                <a:cs typeface="+mn-cs"/>
              </a:rPr>
              <a:t>All Content © Copyright 2020 Teamsters Safety and Health Department</a:t>
            </a:r>
            <a:endParaRPr lang="en-US" sz="900" dirty="0">
              <a:solidFill>
                <a:srgbClr val="15518E"/>
              </a:solidFill>
            </a:endParaRPr>
          </a:p>
        </p:txBody>
      </p:sp>
      <p:pic>
        <p:nvPicPr>
          <p:cNvPr id="16" name="Picture 15">
            <a:extLst>
              <a:ext uri="{FF2B5EF4-FFF2-40B4-BE49-F238E27FC236}">
                <a16:creationId xmlns:a16="http://schemas.microsoft.com/office/drawing/2014/main" id="{09CF92E8-8E1B-4069-AC6C-E6876B9D422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46516" y="122080"/>
            <a:ext cx="1018978" cy="1327513"/>
          </a:xfrm>
          <a:prstGeom prst="rect">
            <a:avLst/>
          </a:prstGeom>
        </p:spPr>
      </p:pic>
      <p:sp>
        <p:nvSpPr>
          <p:cNvPr id="17" name="_color1" descr="© INSCALE GmbH, 26.05.2010&#10;http://www.presentationload.com/">
            <a:hlinkClick r:id="rId7" action="ppaction://hlinksldjump"/>
          </p:cNvPr>
          <p:cNvSpPr>
            <a:spLocks noChangeArrowheads="1"/>
          </p:cNvSpPr>
          <p:nvPr userDrawn="1">
            <p:custDataLst>
              <p:tags r:id="rId4"/>
            </p:custDataLst>
          </p:nvPr>
        </p:nvSpPr>
        <p:spPr bwMode="gray">
          <a:xfrm>
            <a:off x="10983833" y="6329236"/>
            <a:ext cx="937232" cy="207392"/>
          </a:xfrm>
          <a:prstGeom prst="rect">
            <a:avLst/>
          </a:prstGeom>
          <a:noFill/>
          <a:ln w="12700">
            <a:solidFill>
              <a:srgbClr val="D01E2B"/>
            </a:solidFill>
            <a:miter lim="800000"/>
            <a:headEnd/>
            <a:tailEnd/>
          </a:ln>
          <a:effectLst/>
        </p:spPr>
        <p:txBody>
          <a:bodyPr lIns="0" tIns="0" rIns="0" bIns="0" anchor="ctr"/>
          <a:lstStyle/>
          <a:p>
            <a:pPr marL="0" marR="0" lvl="0" indent="0" algn="ctr" defTabSz="765615" eaLnBrk="0"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1">
                <a:ln>
                  <a:noFill/>
                </a:ln>
                <a:solidFill>
                  <a:srgbClr val="002060"/>
                </a:solidFill>
                <a:effectLst/>
                <a:uLnTx/>
                <a:uFillTx/>
                <a:latin typeface="Arial Black" pitchFamily="34" charset="0"/>
                <a:cs typeface="Arial" pitchFamily="34" charset="0"/>
              </a:rPr>
              <a:t>MAIN MENU</a:t>
            </a:r>
          </a:p>
        </p:txBody>
      </p:sp>
      <p:sp>
        <p:nvSpPr>
          <p:cNvPr id="19" name="TextBox 18"/>
          <p:cNvSpPr txBox="1"/>
          <p:nvPr userDrawn="1"/>
        </p:nvSpPr>
        <p:spPr>
          <a:xfrm>
            <a:off x="1629765" y="954616"/>
            <a:ext cx="6599835" cy="553998"/>
          </a:xfrm>
          <a:prstGeom prst="rect">
            <a:avLst/>
          </a:prstGeom>
          <a:noFill/>
        </p:spPr>
        <p:txBody>
          <a:bodyPr wrap="square" rtlCol="0">
            <a:spAutoFit/>
          </a:bodyPr>
          <a:lstStyle/>
          <a:p>
            <a:r>
              <a:rPr lang="en-US" sz="3000" b="0" dirty="0">
                <a:solidFill>
                  <a:srgbClr val="D01E2B"/>
                </a:solidFill>
                <a:latin typeface="Impact" panose="020B0806030902050204" pitchFamily="34" charset="0"/>
              </a:rPr>
              <a:t>COVID-19 Pandemic</a:t>
            </a:r>
            <a:r>
              <a:rPr lang="en-US" sz="3000" b="0" baseline="0" dirty="0">
                <a:solidFill>
                  <a:srgbClr val="D01E2B"/>
                </a:solidFill>
                <a:latin typeface="Impact" panose="020B0806030902050204" pitchFamily="34" charset="0"/>
              </a:rPr>
              <a:t> </a:t>
            </a:r>
            <a:r>
              <a:rPr lang="en-US" sz="3000" b="0" baseline="0" dirty="0">
                <a:solidFill>
                  <a:srgbClr val="1C4483"/>
                </a:solidFill>
                <a:latin typeface="Impact" panose="020B0806030902050204" pitchFamily="34" charset="0"/>
              </a:rPr>
              <a:t>|</a:t>
            </a:r>
            <a:r>
              <a:rPr lang="en-US" sz="3000" b="0" baseline="0" dirty="0">
                <a:solidFill>
                  <a:srgbClr val="D01E2B"/>
                </a:solidFill>
                <a:latin typeface="Impact" panose="020B0806030902050204" pitchFamily="34" charset="0"/>
              </a:rPr>
              <a:t> Awareness Training</a:t>
            </a:r>
            <a:endParaRPr lang="en-US" sz="3000" b="0" dirty="0">
              <a:solidFill>
                <a:srgbClr val="D01E2B"/>
              </a:solidFill>
              <a:latin typeface="Impact" panose="020B0806030902050204" pitchFamily="34" charset="0"/>
            </a:endParaRPr>
          </a:p>
        </p:txBody>
      </p:sp>
    </p:spTree>
    <p:extLst>
      <p:ext uri="{BB962C8B-B14F-4D97-AF65-F5344CB8AC3E}">
        <p14:creationId xmlns:p14="http://schemas.microsoft.com/office/powerpoint/2010/main" val="2696259946"/>
      </p:ext>
    </p:extLst>
  </p:cSld>
  <p:clrMap bg1="lt1" tx1="dk1" bg2="lt2" tx2="dk2" accent1="accent1" accent2="accent2" accent3="accent3" accent4="accent4" accent5="accent5" accent6="accent6" hlink="hlink" folHlink="folHlink"/>
  <p:sldLayoutIdLst>
    <p:sldLayoutId id="2147483713" r:id="rId1"/>
    <p:sldLayoutId id="2147483714" r:id="rId2"/>
  </p:sldLayoutIdLst>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xStyles>
    <p:titleStyle>
      <a:lvl1pPr algn="l" defTabSz="914400" rtl="0" eaLnBrk="1" latinLnBrk="0" hangingPunct="1">
        <a:lnSpc>
          <a:spcPct val="90000"/>
        </a:lnSpc>
        <a:spcBef>
          <a:spcPct val="0"/>
        </a:spcBef>
        <a:buNone/>
        <a:defRPr sz="3600" kern="1200">
          <a:solidFill>
            <a:srgbClr val="15518E"/>
          </a:solidFill>
          <a:latin typeface="Impact" panose="020B080603090205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15518E"/>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5518E"/>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rgbClr val="15518E"/>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15518E"/>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15518E"/>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18688"/>
            <a:ext cx="12192001" cy="6876687"/>
          </a:xfrm>
          <a:prstGeom prst="rect">
            <a:avLst/>
          </a:prstGeom>
        </p:spPr>
      </p:pic>
      <p:sp>
        <p:nvSpPr>
          <p:cNvPr id="9" name="Rectangle 8">
            <a:extLst>
              <a:ext uri="{FF2B5EF4-FFF2-40B4-BE49-F238E27FC236}">
                <a16:creationId xmlns:a16="http://schemas.microsoft.com/office/drawing/2014/main" id="{B28E9CA6-0843-430D-91EC-128120303293}"/>
              </a:ext>
            </a:extLst>
          </p:cNvPr>
          <p:cNvSpPr/>
          <p:nvPr userDrawn="1"/>
        </p:nvSpPr>
        <p:spPr>
          <a:xfrm>
            <a:off x="0" y="-18689"/>
            <a:ext cx="12203113" cy="6876689"/>
          </a:xfrm>
          <a:prstGeom prst="rect">
            <a:avLst/>
          </a:pr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FF"/>
              </a:highlight>
            </a:endParaRPr>
          </a:p>
        </p:txBody>
      </p:sp>
      <p:sp>
        <p:nvSpPr>
          <p:cNvPr id="2" name="Title Placeholder 1"/>
          <p:cNvSpPr>
            <a:spLocks noGrp="1"/>
          </p:cNvSpPr>
          <p:nvPr>
            <p:ph type="title"/>
          </p:nvPr>
        </p:nvSpPr>
        <p:spPr>
          <a:xfrm>
            <a:off x="173803" y="1688226"/>
            <a:ext cx="11761523" cy="72165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73802" y="2563208"/>
            <a:ext cx="11761523" cy="38597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p:cNvSpPr/>
          <p:nvPr userDrawn="1"/>
        </p:nvSpPr>
        <p:spPr>
          <a:xfrm>
            <a:off x="0" y="-50642"/>
            <a:ext cx="12192000" cy="163125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1" y="6162261"/>
            <a:ext cx="12192001" cy="695739"/>
          </a:xfrm>
          <a:prstGeom prst="rect">
            <a:avLst/>
          </a:prstGeom>
          <a:solidFill>
            <a:srgbClr val="F6B528"/>
          </a:solidFill>
          <a:ln>
            <a:solidFill>
              <a:srgbClr val="F6B5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5518E"/>
              </a:solidFill>
            </a:endParaRPr>
          </a:p>
        </p:txBody>
      </p:sp>
      <p:sp>
        <p:nvSpPr>
          <p:cNvPr id="13" name="Rectangle 12"/>
          <p:cNvSpPr/>
          <p:nvPr userDrawn="1"/>
        </p:nvSpPr>
        <p:spPr>
          <a:xfrm>
            <a:off x="0" y="1534895"/>
            <a:ext cx="12228106" cy="45719"/>
          </a:xfrm>
          <a:prstGeom prst="rect">
            <a:avLst/>
          </a:prstGeom>
          <a:solidFill>
            <a:srgbClr val="15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5518E"/>
              </a:solidFill>
            </a:endParaRPr>
          </a:p>
        </p:txBody>
      </p:sp>
      <p:sp>
        <p:nvSpPr>
          <p:cNvPr id="14" name="TextBox 13"/>
          <p:cNvSpPr txBox="1"/>
          <p:nvPr userDrawn="1"/>
        </p:nvSpPr>
        <p:spPr>
          <a:xfrm>
            <a:off x="1618420" y="406345"/>
            <a:ext cx="10220654" cy="707886"/>
          </a:xfrm>
          <a:prstGeom prst="rect">
            <a:avLst/>
          </a:prstGeom>
          <a:noFill/>
        </p:spPr>
        <p:txBody>
          <a:bodyPr wrap="square" rtlCol="0">
            <a:spAutoFit/>
          </a:bodyPr>
          <a:lstStyle/>
          <a:p>
            <a:r>
              <a:rPr lang="en-US" sz="4000" b="0" dirty="0">
                <a:solidFill>
                  <a:srgbClr val="15518E"/>
                </a:solidFill>
                <a:latin typeface="Impact" panose="020B0806030902050204" pitchFamily="34" charset="0"/>
              </a:rPr>
              <a:t>TEAMSTERS </a:t>
            </a:r>
            <a:r>
              <a:rPr lang="en-US" sz="4000" b="0" baseline="0" dirty="0">
                <a:solidFill>
                  <a:srgbClr val="15518E"/>
                </a:solidFill>
                <a:latin typeface="Impact" panose="020B0806030902050204" pitchFamily="34" charset="0"/>
              </a:rPr>
              <a:t> </a:t>
            </a:r>
            <a:r>
              <a:rPr lang="en-US" sz="4000" b="0" baseline="0" dirty="0">
                <a:solidFill>
                  <a:srgbClr val="F6B528"/>
                </a:solidFill>
                <a:latin typeface="Impact" panose="020B0806030902050204" pitchFamily="34" charset="0"/>
              </a:rPr>
              <a:t>SAFETY AND HEALTH </a:t>
            </a:r>
            <a:endParaRPr lang="en-US" sz="4000" b="0" dirty="0">
              <a:solidFill>
                <a:srgbClr val="F6B528"/>
              </a:solidFill>
              <a:latin typeface="Impact" panose="020B0806030902050204" pitchFamily="34" charset="0"/>
            </a:endParaRPr>
          </a:p>
        </p:txBody>
      </p:sp>
      <p:sp>
        <p:nvSpPr>
          <p:cNvPr id="15" name="TextBox 14">
            <a:extLst>
              <a:ext uri="{FF2B5EF4-FFF2-40B4-BE49-F238E27FC236}">
                <a16:creationId xmlns:a16="http://schemas.microsoft.com/office/drawing/2014/main" id="{755B8247-778F-44EA-ABF6-818DF8DFBAF3}"/>
              </a:ext>
            </a:extLst>
          </p:cNvPr>
          <p:cNvSpPr txBox="1"/>
          <p:nvPr userDrawn="1"/>
        </p:nvSpPr>
        <p:spPr>
          <a:xfrm>
            <a:off x="8638308" y="6595213"/>
            <a:ext cx="3553692" cy="230832"/>
          </a:xfrm>
          <a:prstGeom prst="rect">
            <a:avLst/>
          </a:prstGeom>
          <a:noFill/>
        </p:spPr>
        <p:txBody>
          <a:bodyPr wrap="square" rtlCol="0">
            <a:spAutoFit/>
          </a:bodyPr>
          <a:lstStyle/>
          <a:p>
            <a:r>
              <a:rPr lang="en-US" sz="900" b="0" i="0" kern="1200" dirty="0">
                <a:solidFill>
                  <a:srgbClr val="15518E"/>
                </a:solidFill>
                <a:effectLst/>
                <a:latin typeface="+mn-lt"/>
                <a:ea typeface="+mn-ea"/>
                <a:cs typeface="+mn-cs"/>
              </a:rPr>
              <a:t>All Content © Copyright 2020 Teamsters Safety and Health Department</a:t>
            </a:r>
            <a:endParaRPr lang="en-US" sz="900" dirty="0">
              <a:solidFill>
                <a:srgbClr val="15518E"/>
              </a:solidFill>
            </a:endParaRPr>
          </a:p>
        </p:txBody>
      </p:sp>
      <p:pic>
        <p:nvPicPr>
          <p:cNvPr id="16" name="Picture 15">
            <a:extLst>
              <a:ext uri="{FF2B5EF4-FFF2-40B4-BE49-F238E27FC236}">
                <a16:creationId xmlns:a16="http://schemas.microsoft.com/office/drawing/2014/main" id="{09CF92E8-8E1B-4069-AC6C-E6876B9D422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46516" y="122080"/>
            <a:ext cx="1018978" cy="1327513"/>
          </a:xfrm>
          <a:prstGeom prst="rect">
            <a:avLst/>
          </a:prstGeom>
        </p:spPr>
      </p:pic>
      <p:sp>
        <p:nvSpPr>
          <p:cNvPr id="17" name="_color1" descr="© INSCALE GmbH, 26.05.2010&#10;http://www.presentationload.com/">
            <a:hlinkClick r:id="rId7" action="ppaction://hlinksldjump"/>
          </p:cNvPr>
          <p:cNvSpPr>
            <a:spLocks noChangeArrowheads="1"/>
          </p:cNvSpPr>
          <p:nvPr userDrawn="1">
            <p:custDataLst>
              <p:tags r:id="rId4"/>
            </p:custDataLst>
          </p:nvPr>
        </p:nvSpPr>
        <p:spPr bwMode="gray">
          <a:xfrm>
            <a:off x="10983833" y="6329236"/>
            <a:ext cx="937232" cy="207392"/>
          </a:xfrm>
          <a:prstGeom prst="rect">
            <a:avLst/>
          </a:prstGeom>
          <a:noFill/>
          <a:ln w="12700">
            <a:solidFill>
              <a:srgbClr val="D01E2B"/>
            </a:solidFill>
            <a:miter lim="800000"/>
            <a:headEnd/>
            <a:tailEnd/>
          </a:ln>
          <a:effectLst/>
        </p:spPr>
        <p:txBody>
          <a:bodyPr lIns="0" tIns="0" rIns="0" bIns="0" anchor="ctr"/>
          <a:lstStyle/>
          <a:p>
            <a:pPr marL="0" marR="0" lvl="0" indent="0" algn="ctr" defTabSz="765615" eaLnBrk="0"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1">
                <a:ln>
                  <a:noFill/>
                </a:ln>
                <a:solidFill>
                  <a:srgbClr val="002060"/>
                </a:solidFill>
                <a:effectLst/>
                <a:uLnTx/>
                <a:uFillTx/>
                <a:latin typeface="Arial Black" pitchFamily="34" charset="0"/>
                <a:cs typeface="Arial" pitchFamily="34" charset="0"/>
              </a:rPr>
              <a:t>MAIN MENU</a:t>
            </a:r>
          </a:p>
        </p:txBody>
      </p:sp>
      <p:sp>
        <p:nvSpPr>
          <p:cNvPr id="19" name="TextBox 18"/>
          <p:cNvSpPr txBox="1"/>
          <p:nvPr userDrawn="1"/>
        </p:nvSpPr>
        <p:spPr>
          <a:xfrm>
            <a:off x="1629765" y="954616"/>
            <a:ext cx="678466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000" b="0" dirty="0">
                <a:solidFill>
                  <a:srgbClr val="D01E2B"/>
                </a:solidFill>
                <a:latin typeface="Impact" panose="020B0806030902050204" pitchFamily="34" charset="0"/>
              </a:rPr>
              <a:t>COVID-19 Pandemic</a:t>
            </a:r>
            <a:r>
              <a:rPr lang="en-US" sz="3000" b="0" baseline="0" dirty="0">
                <a:solidFill>
                  <a:srgbClr val="D01E2B"/>
                </a:solidFill>
                <a:latin typeface="Impact" panose="020B0806030902050204" pitchFamily="34" charset="0"/>
              </a:rPr>
              <a:t> </a:t>
            </a:r>
            <a:r>
              <a:rPr lang="en-US" sz="3000" b="0" baseline="0" dirty="0">
                <a:solidFill>
                  <a:srgbClr val="1C4483"/>
                </a:solidFill>
                <a:latin typeface="Impact" panose="020B0806030902050204" pitchFamily="34" charset="0"/>
              </a:rPr>
              <a:t>|</a:t>
            </a:r>
            <a:r>
              <a:rPr lang="en-US" sz="3000" b="0" baseline="0" dirty="0">
                <a:solidFill>
                  <a:srgbClr val="D01E2B"/>
                </a:solidFill>
                <a:latin typeface="Impact" panose="020B0806030902050204" pitchFamily="34" charset="0"/>
              </a:rPr>
              <a:t> Awareness Training</a:t>
            </a:r>
            <a:endParaRPr lang="en-US" sz="3000" b="0" dirty="0">
              <a:solidFill>
                <a:srgbClr val="D01E2B"/>
              </a:solidFill>
              <a:latin typeface="Impact" panose="020B0806030902050204" pitchFamily="34" charset="0"/>
            </a:endParaRPr>
          </a:p>
        </p:txBody>
      </p:sp>
    </p:spTree>
    <p:extLst>
      <p:ext uri="{BB962C8B-B14F-4D97-AF65-F5344CB8AC3E}">
        <p14:creationId xmlns:p14="http://schemas.microsoft.com/office/powerpoint/2010/main" val="1287567717"/>
      </p:ext>
    </p:extLst>
  </p:cSld>
  <p:clrMap bg1="lt1" tx1="dk1" bg2="lt2" tx2="dk2" accent1="accent1" accent2="accent2" accent3="accent3" accent4="accent4" accent5="accent5" accent6="accent6" hlink="hlink" folHlink="folHlink"/>
  <p:sldLayoutIdLst>
    <p:sldLayoutId id="2147483739" r:id="rId1"/>
    <p:sldLayoutId id="2147483740" r:id="rId2"/>
  </p:sldLayoutIdLst>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xStyles>
    <p:titleStyle>
      <a:lvl1pPr algn="l" defTabSz="914400" rtl="0" eaLnBrk="1" latinLnBrk="0" hangingPunct="1">
        <a:lnSpc>
          <a:spcPct val="90000"/>
        </a:lnSpc>
        <a:spcBef>
          <a:spcPct val="0"/>
        </a:spcBef>
        <a:buNone/>
        <a:defRPr sz="3600" kern="1200">
          <a:solidFill>
            <a:srgbClr val="15518E"/>
          </a:solidFill>
          <a:latin typeface="Impact" panose="020B080603090205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15518E"/>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5518E"/>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rgbClr val="15518E"/>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15518E"/>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15518E"/>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28E9CA6-0843-430D-91EC-128120303293}"/>
              </a:ext>
            </a:extLst>
          </p:cNvPr>
          <p:cNvSpPr/>
          <p:nvPr userDrawn="1"/>
        </p:nvSpPr>
        <p:spPr>
          <a:xfrm>
            <a:off x="11113"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FF"/>
              </a:highlight>
            </a:endParaRPr>
          </a:p>
        </p:txBody>
      </p:sp>
      <p:pic>
        <p:nvPicPr>
          <p:cNvPr id="4" name="Picture 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4993" y="-1002543"/>
            <a:ext cx="12228106" cy="2547522"/>
          </a:xfrm>
          <a:prstGeom prst="rect">
            <a:avLst/>
          </a:prstGeom>
        </p:spPr>
      </p:pic>
      <p:sp>
        <p:nvSpPr>
          <p:cNvPr id="5" name="Rectangle 4"/>
          <p:cNvSpPr/>
          <p:nvPr userDrawn="1"/>
        </p:nvSpPr>
        <p:spPr>
          <a:xfrm>
            <a:off x="-24993" y="1520577"/>
            <a:ext cx="12216993" cy="463609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1" name="Rectangle 10"/>
          <p:cNvSpPr/>
          <p:nvPr userDrawn="1"/>
        </p:nvSpPr>
        <p:spPr>
          <a:xfrm>
            <a:off x="-24993" y="-1"/>
            <a:ext cx="12216993" cy="153939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1" y="6162261"/>
            <a:ext cx="12192001" cy="695739"/>
          </a:xfrm>
          <a:prstGeom prst="rect">
            <a:avLst/>
          </a:prstGeom>
          <a:solidFill>
            <a:srgbClr val="F6B528"/>
          </a:solidFill>
          <a:ln>
            <a:solidFill>
              <a:srgbClr val="F6B5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5518E"/>
              </a:solidFill>
            </a:endParaRPr>
          </a:p>
        </p:txBody>
      </p:sp>
      <p:sp>
        <p:nvSpPr>
          <p:cNvPr id="14" name="TextBox 13"/>
          <p:cNvSpPr txBox="1"/>
          <p:nvPr userDrawn="1"/>
        </p:nvSpPr>
        <p:spPr>
          <a:xfrm>
            <a:off x="1618420" y="406345"/>
            <a:ext cx="10220654" cy="707886"/>
          </a:xfrm>
          <a:prstGeom prst="rect">
            <a:avLst/>
          </a:prstGeom>
          <a:noFill/>
        </p:spPr>
        <p:txBody>
          <a:bodyPr wrap="square" rtlCol="0">
            <a:spAutoFit/>
          </a:bodyPr>
          <a:lstStyle/>
          <a:p>
            <a:r>
              <a:rPr lang="en-US" sz="4000" b="0" dirty="0">
                <a:solidFill>
                  <a:srgbClr val="15518E"/>
                </a:solidFill>
                <a:latin typeface="Impact" panose="020B0806030902050204" pitchFamily="34" charset="0"/>
              </a:rPr>
              <a:t>TEAMSTERS </a:t>
            </a:r>
            <a:r>
              <a:rPr lang="en-US" sz="4000" b="0" baseline="0" dirty="0">
                <a:solidFill>
                  <a:srgbClr val="15518E"/>
                </a:solidFill>
                <a:latin typeface="Impact" panose="020B0806030902050204" pitchFamily="34" charset="0"/>
              </a:rPr>
              <a:t> </a:t>
            </a:r>
            <a:r>
              <a:rPr lang="en-US" sz="4000" b="0" baseline="0" dirty="0">
                <a:solidFill>
                  <a:srgbClr val="F6B528"/>
                </a:solidFill>
                <a:latin typeface="Impact" panose="020B0806030902050204" pitchFamily="34" charset="0"/>
              </a:rPr>
              <a:t>SAFETY AND HEALTH </a:t>
            </a:r>
            <a:endParaRPr lang="en-US" sz="4000" b="0" dirty="0">
              <a:solidFill>
                <a:srgbClr val="F6B528"/>
              </a:solidFill>
              <a:latin typeface="Impact" panose="020B0806030902050204" pitchFamily="34" charset="0"/>
            </a:endParaRPr>
          </a:p>
        </p:txBody>
      </p:sp>
      <p:sp>
        <p:nvSpPr>
          <p:cNvPr id="15" name="TextBox 14">
            <a:extLst>
              <a:ext uri="{FF2B5EF4-FFF2-40B4-BE49-F238E27FC236}">
                <a16:creationId xmlns:a16="http://schemas.microsoft.com/office/drawing/2014/main" id="{755B8247-778F-44EA-ABF6-818DF8DFBAF3}"/>
              </a:ext>
            </a:extLst>
          </p:cNvPr>
          <p:cNvSpPr txBox="1"/>
          <p:nvPr userDrawn="1"/>
        </p:nvSpPr>
        <p:spPr>
          <a:xfrm>
            <a:off x="8638308" y="6595213"/>
            <a:ext cx="3553692" cy="230832"/>
          </a:xfrm>
          <a:prstGeom prst="rect">
            <a:avLst/>
          </a:prstGeom>
          <a:noFill/>
        </p:spPr>
        <p:txBody>
          <a:bodyPr wrap="square" rtlCol="0">
            <a:spAutoFit/>
          </a:bodyPr>
          <a:lstStyle/>
          <a:p>
            <a:r>
              <a:rPr lang="en-US" sz="900" b="0" i="0" kern="1200" dirty="0">
                <a:solidFill>
                  <a:srgbClr val="15518E"/>
                </a:solidFill>
                <a:effectLst/>
                <a:latin typeface="+mn-lt"/>
                <a:ea typeface="+mn-ea"/>
                <a:cs typeface="+mn-cs"/>
              </a:rPr>
              <a:t>All Content © Copyright 2020 Teamsters Safety and Health Department</a:t>
            </a:r>
            <a:endParaRPr lang="en-US" sz="900" dirty="0">
              <a:solidFill>
                <a:srgbClr val="15518E"/>
              </a:solidFill>
            </a:endParaRPr>
          </a:p>
        </p:txBody>
      </p:sp>
      <p:pic>
        <p:nvPicPr>
          <p:cNvPr id="16" name="Picture 15">
            <a:extLst>
              <a:ext uri="{FF2B5EF4-FFF2-40B4-BE49-F238E27FC236}">
                <a16:creationId xmlns:a16="http://schemas.microsoft.com/office/drawing/2014/main" id="{09CF92E8-8E1B-4069-AC6C-E6876B9D422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46516" y="122080"/>
            <a:ext cx="1018978" cy="1327513"/>
          </a:xfrm>
          <a:prstGeom prst="rect">
            <a:avLst/>
          </a:prstGeom>
        </p:spPr>
      </p:pic>
      <p:sp>
        <p:nvSpPr>
          <p:cNvPr id="17" name="_color1" descr="© INSCALE GmbH, 26.05.2010&#10;http://www.presentationload.com/">
            <a:hlinkClick r:id="rId7" action="ppaction://hlinksldjump"/>
          </p:cNvPr>
          <p:cNvSpPr>
            <a:spLocks noChangeArrowheads="1"/>
          </p:cNvSpPr>
          <p:nvPr userDrawn="1">
            <p:custDataLst>
              <p:tags r:id="rId4"/>
            </p:custDataLst>
          </p:nvPr>
        </p:nvSpPr>
        <p:spPr bwMode="gray">
          <a:xfrm>
            <a:off x="10983833" y="6329236"/>
            <a:ext cx="937232" cy="207392"/>
          </a:xfrm>
          <a:prstGeom prst="rect">
            <a:avLst/>
          </a:prstGeom>
          <a:noFill/>
          <a:ln w="12700">
            <a:solidFill>
              <a:srgbClr val="D01E2B"/>
            </a:solidFill>
            <a:miter lim="800000"/>
            <a:headEnd/>
            <a:tailEnd/>
          </a:ln>
          <a:effectLst/>
        </p:spPr>
        <p:txBody>
          <a:bodyPr lIns="0" tIns="0" rIns="0" bIns="0" anchor="ctr"/>
          <a:lstStyle/>
          <a:p>
            <a:pPr marL="0" marR="0" lvl="0" indent="0" algn="ctr" defTabSz="765615" eaLnBrk="0"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1">
                <a:ln>
                  <a:noFill/>
                </a:ln>
                <a:solidFill>
                  <a:srgbClr val="002060"/>
                </a:solidFill>
                <a:effectLst/>
                <a:uLnTx/>
                <a:uFillTx/>
                <a:latin typeface="Arial Black" pitchFamily="34" charset="0"/>
                <a:cs typeface="Arial" pitchFamily="34" charset="0"/>
              </a:rPr>
              <a:t>MAIN MENU</a:t>
            </a:r>
          </a:p>
        </p:txBody>
      </p:sp>
      <p:sp>
        <p:nvSpPr>
          <p:cNvPr id="19" name="TextBox 18"/>
          <p:cNvSpPr txBox="1"/>
          <p:nvPr userDrawn="1"/>
        </p:nvSpPr>
        <p:spPr>
          <a:xfrm>
            <a:off x="1629766" y="954616"/>
            <a:ext cx="6677656" cy="553998"/>
          </a:xfrm>
          <a:prstGeom prst="rect">
            <a:avLst/>
          </a:prstGeom>
          <a:noFill/>
        </p:spPr>
        <p:txBody>
          <a:bodyPr wrap="square" rtlCol="0">
            <a:spAutoFit/>
          </a:bodyPr>
          <a:lstStyle/>
          <a:p>
            <a:r>
              <a:rPr lang="en-US" sz="3000" b="0" dirty="0">
                <a:solidFill>
                  <a:srgbClr val="D01E2B"/>
                </a:solidFill>
                <a:latin typeface="Impact" panose="020B0806030902050204" pitchFamily="34" charset="0"/>
              </a:rPr>
              <a:t>COVID-19 Pandemic</a:t>
            </a:r>
            <a:r>
              <a:rPr lang="en-US" sz="3000" b="0" baseline="0" dirty="0">
                <a:solidFill>
                  <a:srgbClr val="D01E2B"/>
                </a:solidFill>
                <a:latin typeface="Impact" panose="020B0806030902050204" pitchFamily="34" charset="0"/>
              </a:rPr>
              <a:t> – Awareness Training</a:t>
            </a:r>
            <a:endParaRPr lang="en-US" sz="3000" b="0" dirty="0">
              <a:solidFill>
                <a:srgbClr val="D01E2B"/>
              </a:solidFill>
              <a:latin typeface="Impact" panose="020B0806030902050204" pitchFamily="34" charset="0"/>
            </a:endParaRPr>
          </a:p>
        </p:txBody>
      </p:sp>
    </p:spTree>
    <p:extLst>
      <p:ext uri="{BB962C8B-B14F-4D97-AF65-F5344CB8AC3E}">
        <p14:creationId xmlns:p14="http://schemas.microsoft.com/office/powerpoint/2010/main" val="2087028131"/>
      </p:ext>
    </p:extLst>
  </p:cSld>
  <p:clrMap bg1="lt1" tx1="dk1" bg2="lt2" tx2="dk2" accent1="accent1" accent2="accent2" accent3="accent3" accent4="accent4" accent5="accent5" accent6="accent6" hlink="hlink" folHlink="folHlink"/>
  <p:sldLayoutIdLst>
    <p:sldLayoutId id="2147483736" r:id="rId1"/>
    <p:sldLayoutId id="2147483737" r:id="rId2"/>
  </p:sldLayoutIdLst>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xStyles>
    <p:titleStyle>
      <a:lvl1pPr algn="l" defTabSz="914400" rtl="0" eaLnBrk="1" latinLnBrk="0" hangingPunct="1">
        <a:lnSpc>
          <a:spcPct val="90000"/>
        </a:lnSpc>
        <a:spcBef>
          <a:spcPct val="0"/>
        </a:spcBef>
        <a:buNone/>
        <a:defRPr sz="3600" kern="1200">
          <a:solidFill>
            <a:schemeClr val="bg1"/>
          </a:solidFill>
          <a:latin typeface="Impact" panose="020B080603090205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b="1" kern="1200">
          <a:solidFill>
            <a:srgbClr val="1C4483"/>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28E9CA6-0843-430D-91EC-128120303293}"/>
              </a:ext>
            </a:extLst>
          </p:cNvPr>
          <p:cNvSpPr/>
          <p:nvPr userDrawn="1"/>
        </p:nvSpPr>
        <p:spPr>
          <a:xfrm>
            <a:off x="95415" y="0"/>
            <a:ext cx="12107697"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FF"/>
              </a:highlight>
            </a:endParaRPr>
          </a:p>
        </p:txBody>
      </p:sp>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8688"/>
            <a:ext cx="12203112" cy="6876687"/>
          </a:xfrm>
          <a:prstGeom prst="rect">
            <a:avLst/>
          </a:prstGeom>
        </p:spPr>
      </p:pic>
      <p:sp>
        <p:nvSpPr>
          <p:cNvPr id="5" name="Rectangle 4"/>
          <p:cNvSpPr/>
          <p:nvPr userDrawn="1"/>
        </p:nvSpPr>
        <p:spPr>
          <a:xfrm>
            <a:off x="-11113" y="-18689"/>
            <a:ext cx="12214225" cy="6876689"/>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237463" y="398828"/>
            <a:ext cx="11761523" cy="72165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73802" y="1705975"/>
            <a:ext cx="11761523" cy="471700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Rectangle 14"/>
          <p:cNvSpPr/>
          <p:nvPr userDrawn="1"/>
        </p:nvSpPr>
        <p:spPr>
          <a:xfrm>
            <a:off x="-30325" y="6162261"/>
            <a:ext cx="12222325" cy="695739"/>
          </a:xfrm>
          <a:prstGeom prst="rect">
            <a:avLst/>
          </a:prstGeom>
          <a:solidFill>
            <a:srgbClr val="F6B528"/>
          </a:solidFill>
          <a:ln>
            <a:solidFill>
              <a:srgbClr val="F6B5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5518E"/>
              </a:solidFill>
            </a:endParaRPr>
          </a:p>
        </p:txBody>
      </p:sp>
      <p:sp>
        <p:nvSpPr>
          <p:cNvPr id="16" name="_color1" descr="© INSCALE GmbH, 26.05.2010&#10;http://www.presentationload.com/">
            <a:hlinkClick r:id="rId5" action="ppaction://hlinksldjump"/>
          </p:cNvPr>
          <p:cNvSpPr>
            <a:spLocks noChangeArrowheads="1"/>
          </p:cNvSpPr>
          <p:nvPr userDrawn="1">
            <p:custDataLst>
              <p:tags r:id="rId3"/>
            </p:custDataLst>
          </p:nvPr>
        </p:nvSpPr>
        <p:spPr bwMode="gray">
          <a:xfrm>
            <a:off x="10983833" y="6329236"/>
            <a:ext cx="937232" cy="207392"/>
          </a:xfrm>
          <a:prstGeom prst="rect">
            <a:avLst/>
          </a:prstGeom>
          <a:noFill/>
          <a:ln w="12700">
            <a:solidFill>
              <a:srgbClr val="D01E2B"/>
            </a:solidFill>
            <a:miter lim="800000"/>
            <a:headEnd/>
            <a:tailEnd/>
          </a:ln>
          <a:effectLst/>
        </p:spPr>
        <p:txBody>
          <a:bodyPr lIns="0" tIns="0" rIns="0" bIns="0" anchor="ctr"/>
          <a:lstStyle/>
          <a:p>
            <a:pPr marL="0" marR="0" lvl="0" indent="0" algn="ctr" defTabSz="765615" eaLnBrk="0"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1">
                <a:ln>
                  <a:noFill/>
                </a:ln>
                <a:solidFill>
                  <a:srgbClr val="002060"/>
                </a:solidFill>
                <a:effectLst/>
                <a:uLnTx/>
                <a:uFillTx/>
                <a:latin typeface="Arial Black" pitchFamily="34" charset="0"/>
                <a:cs typeface="Arial" pitchFamily="34" charset="0"/>
              </a:rPr>
              <a:t>MAIN MENU</a:t>
            </a:r>
          </a:p>
        </p:txBody>
      </p:sp>
      <p:sp>
        <p:nvSpPr>
          <p:cNvPr id="13" name="Rectangle 12"/>
          <p:cNvSpPr/>
          <p:nvPr userDrawn="1"/>
        </p:nvSpPr>
        <p:spPr>
          <a:xfrm flipV="1">
            <a:off x="-30325" y="1489177"/>
            <a:ext cx="12244550" cy="45719"/>
          </a:xfrm>
          <a:prstGeom prst="rect">
            <a:avLst/>
          </a:prstGeom>
          <a:solidFill>
            <a:srgbClr val="15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5518E"/>
              </a:solidFill>
            </a:endParaRPr>
          </a:p>
        </p:txBody>
      </p:sp>
      <p:sp>
        <p:nvSpPr>
          <p:cNvPr id="14" name="TextBox 13"/>
          <p:cNvSpPr txBox="1"/>
          <p:nvPr userDrawn="1"/>
        </p:nvSpPr>
        <p:spPr>
          <a:xfrm>
            <a:off x="1340128" y="6035158"/>
            <a:ext cx="6975505" cy="707886"/>
          </a:xfrm>
          <a:prstGeom prst="rect">
            <a:avLst/>
          </a:prstGeom>
          <a:noFill/>
        </p:spPr>
        <p:txBody>
          <a:bodyPr wrap="square" rtlCol="0">
            <a:spAutoFit/>
          </a:bodyPr>
          <a:lstStyle/>
          <a:p>
            <a:r>
              <a:rPr lang="en-US" sz="4000" b="0" dirty="0">
                <a:solidFill>
                  <a:srgbClr val="15518E"/>
                </a:solidFill>
                <a:latin typeface="Impact" panose="020B0806030902050204" pitchFamily="34" charset="0"/>
              </a:rPr>
              <a:t>TEAMSTERS </a:t>
            </a:r>
            <a:r>
              <a:rPr lang="en-US" sz="4000" b="0" baseline="0" dirty="0">
                <a:solidFill>
                  <a:srgbClr val="15518E"/>
                </a:solidFill>
                <a:latin typeface="Impact" panose="020B0806030902050204" pitchFamily="34" charset="0"/>
              </a:rPr>
              <a:t> </a:t>
            </a:r>
            <a:r>
              <a:rPr lang="en-US" sz="4000" b="0" baseline="0" dirty="0">
                <a:solidFill>
                  <a:schemeClr val="bg1"/>
                </a:solidFill>
                <a:latin typeface="Impact" panose="020B0806030902050204" pitchFamily="34" charset="0"/>
              </a:rPr>
              <a:t>SAFETY AND HEALTH </a:t>
            </a:r>
            <a:endParaRPr lang="en-US" sz="4000" b="0" dirty="0">
              <a:solidFill>
                <a:schemeClr val="bg1"/>
              </a:solidFill>
              <a:latin typeface="Impact" panose="020B0806030902050204" pitchFamily="34" charset="0"/>
            </a:endParaRPr>
          </a:p>
        </p:txBody>
      </p:sp>
      <p:sp>
        <p:nvSpPr>
          <p:cNvPr id="11" name="TextBox 10">
            <a:extLst>
              <a:ext uri="{FF2B5EF4-FFF2-40B4-BE49-F238E27FC236}">
                <a16:creationId xmlns:a16="http://schemas.microsoft.com/office/drawing/2014/main" id="{F3433868-048B-4B06-8C5E-71FD64750DF7}"/>
              </a:ext>
            </a:extLst>
          </p:cNvPr>
          <p:cNvSpPr txBox="1"/>
          <p:nvPr userDrawn="1"/>
        </p:nvSpPr>
        <p:spPr>
          <a:xfrm>
            <a:off x="8638308" y="6595213"/>
            <a:ext cx="3553692" cy="230832"/>
          </a:xfrm>
          <a:prstGeom prst="rect">
            <a:avLst/>
          </a:prstGeom>
          <a:noFill/>
        </p:spPr>
        <p:txBody>
          <a:bodyPr wrap="square" rtlCol="0">
            <a:spAutoFit/>
          </a:bodyPr>
          <a:lstStyle/>
          <a:p>
            <a:r>
              <a:rPr lang="en-US" sz="900" b="0" i="0" kern="1200" dirty="0">
                <a:solidFill>
                  <a:srgbClr val="15518E"/>
                </a:solidFill>
                <a:effectLst/>
                <a:latin typeface="+mn-lt"/>
                <a:ea typeface="+mn-ea"/>
                <a:cs typeface="+mn-cs"/>
              </a:rPr>
              <a:t>All Content © Copyright 2020 Teamsters Safety and Health Department</a:t>
            </a:r>
            <a:endParaRPr lang="en-US" sz="900" dirty="0">
              <a:solidFill>
                <a:srgbClr val="15518E"/>
              </a:solidFill>
            </a:endParaRPr>
          </a:p>
        </p:txBody>
      </p:sp>
      <p:pic>
        <p:nvPicPr>
          <p:cNvPr id="10" name="Picture 9">
            <a:extLst>
              <a:ext uri="{FF2B5EF4-FFF2-40B4-BE49-F238E27FC236}">
                <a16:creationId xmlns:a16="http://schemas.microsoft.com/office/drawing/2014/main" id="{E6106D4A-5478-46BF-B92F-C48BDC5E3ED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62690" y="5461952"/>
            <a:ext cx="1018978" cy="1327513"/>
          </a:xfrm>
          <a:prstGeom prst="rect">
            <a:avLst/>
          </a:prstGeom>
        </p:spPr>
      </p:pic>
    </p:spTree>
    <p:extLst>
      <p:ext uri="{BB962C8B-B14F-4D97-AF65-F5344CB8AC3E}">
        <p14:creationId xmlns:p14="http://schemas.microsoft.com/office/powerpoint/2010/main" val="624795260"/>
      </p:ext>
    </p:extLst>
  </p:cSld>
  <p:clrMap bg1="lt1" tx1="dk1" bg2="lt2" tx2="dk2" accent1="accent1" accent2="accent2" accent3="accent3" accent4="accent4" accent5="accent5" accent6="accent6" hlink="hlink" folHlink="folHlink"/>
  <p:sldLayoutIdLst>
    <p:sldLayoutId id="2147483716" r:id="rId1"/>
  </p:sldLayoutIdLst>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xStyles>
    <p:titleStyle>
      <a:lvl1pPr algn="l" defTabSz="914400" rtl="0" eaLnBrk="1" latinLnBrk="0" hangingPunct="1">
        <a:lnSpc>
          <a:spcPct val="90000"/>
        </a:lnSpc>
        <a:spcBef>
          <a:spcPct val="0"/>
        </a:spcBef>
        <a:buNone/>
        <a:defRPr sz="3600" kern="1200">
          <a:solidFill>
            <a:srgbClr val="15518E"/>
          </a:solidFill>
          <a:latin typeface="Impact" panose="020B080603090205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15518E"/>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5518E"/>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rgbClr val="15518E"/>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15518E"/>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15518E"/>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28E9CA6-0843-430D-91EC-128120303293}"/>
              </a:ext>
            </a:extLst>
          </p:cNvPr>
          <p:cNvSpPr/>
          <p:nvPr userDrawn="1"/>
        </p:nvSpPr>
        <p:spPr>
          <a:xfrm>
            <a:off x="11113"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FF"/>
              </a:highlight>
            </a:endParaRPr>
          </a:p>
        </p:txBody>
      </p:sp>
      <p:sp>
        <p:nvSpPr>
          <p:cNvPr id="2" name="Title Placeholder 1"/>
          <p:cNvSpPr>
            <a:spLocks noGrp="1"/>
          </p:cNvSpPr>
          <p:nvPr>
            <p:ph type="title"/>
          </p:nvPr>
        </p:nvSpPr>
        <p:spPr>
          <a:xfrm>
            <a:off x="237463" y="398828"/>
            <a:ext cx="11761523" cy="72165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73802" y="1705975"/>
            <a:ext cx="11761523" cy="471700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p:cNvSpPr/>
          <p:nvPr userDrawn="1"/>
        </p:nvSpPr>
        <p:spPr>
          <a:xfrm>
            <a:off x="0" y="6572922"/>
            <a:ext cx="12192000" cy="285078"/>
          </a:xfrm>
          <a:prstGeom prst="rect">
            <a:avLst/>
          </a:prstGeom>
          <a:solidFill>
            <a:srgbClr val="F6B528"/>
          </a:solidFill>
          <a:ln>
            <a:solidFill>
              <a:srgbClr val="F6B5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5518E"/>
              </a:solidFill>
            </a:endParaRPr>
          </a:p>
        </p:txBody>
      </p:sp>
      <p:sp>
        <p:nvSpPr>
          <p:cNvPr id="13" name="Rectangle 12"/>
          <p:cNvSpPr/>
          <p:nvPr userDrawn="1"/>
        </p:nvSpPr>
        <p:spPr>
          <a:xfrm flipV="1">
            <a:off x="22225" y="1489178"/>
            <a:ext cx="12192000" cy="45719"/>
          </a:xfrm>
          <a:prstGeom prst="rect">
            <a:avLst/>
          </a:prstGeom>
          <a:solidFill>
            <a:srgbClr val="15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5518E"/>
              </a:solidFill>
            </a:endParaRPr>
          </a:p>
        </p:txBody>
      </p:sp>
      <p:sp>
        <p:nvSpPr>
          <p:cNvPr id="14" name="TextBox 13"/>
          <p:cNvSpPr txBox="1"/>
          <p:nvPr userDrawn="1"/>
        </p:nvSpPr>
        <p:spPr>
          <a:xfrm>
            <a:off x="1340128" y="5693958"/>
            <a:ext cx="10220654" cy="707886"/>
          </a:xfrm>
          <a:prstGeom prst="rect">
            <a:avLst/>
          </a:prstGeom>
          <a:noFill/>
        </p:spPr>
        <p:txBody>
          <a:bodyPr wrap="square" rtlCol="0">
            <a:spAutoFit/>
          </a:bodyPr>
          <a:lstStyle/>
          <a:p>
            <a:r>
              <a:rPr lang="en-US" sz="4000" b="0" dirty="0">
                <a:solidFill>
                  <a:srgbClr val="15518E"/>
                </a:solidFill>
                <a:latin typeface="Impact" panose="020B0806030902050204" pitchFamily="34" charset="0"/>
              </a:rPr>
              <a:t>TEAMSTERS </a:t>
            </a:r>
            <a:r>
              <a:rPr lang="en-US" sz="4000" b="0" baseline="0" dirty="0">
                <a:solidFill>
                  <a:srgbClr val="15518E"/>
                </a:solidFill>
                <a:latin typeface="Impact" panose="020B0806030902050204" pitchFamily="34" charset="0"/>
              </a:rPr>
              <a:t> </a:t>
            </a:r>
            <a:r>
              <a:rPr lang="en-US" sz="4000" b="0" baseline="0" dirty="0">
                <a:solidFill>
                  <a:srgbClr val="F6B528"/>
                </a:solidFill>
                <a:latin typeface="Impact" panose="020B0806030902050204" pitchFamily="34" charset="0"/>
              </a:rPr>
              <a:t>SAFETY AND HEALTH </a:t>
            </a:r>
            <a:endParaRPr lang="en-US" sz="4000" b="0" dirty="0">
              <a:solidFill>
                <a:srgbClr val="F6B528"/>
              </a:solidFill>
              <a:latin typeface="Impact" panose="020B0806030902050204" pitchFamily="34" charset="0"/>
            </a:endParaRPr>
          </a:p>
        </p:txBody>
      </p:sp>
      <p:sp>
        <p:nvSpPr>
          <p:cNvPr id="11" name="TextBox 10">
            <a:extLst>
              <a:ext uri="{FF2B5EF4-FFF2-40B4-BE49-F238E27FC236}">
                <a16:creationId xmlns:a16="http://schemas.microsoft.com/office/drawing/2014/main" id="{F3433868-048B-4B06-8C5E-71FD64750DF7}"/>
              </a:ext>
            </a:extLst>
          </p:cNvPr>
          <p:cNvSpPr txBox="1"/>
          <p:nvPr userDrawn="1"/>
        </p:nvSpPr>
        <p:spPr>
          <a:xfrm>
            <a:off x="8638308" y="6595213"/>
            <a:ext cx="3553692" cy="230832"/>
          </a:xfrm>
          <a:prstGeom prst="rect">
            <a:avLst/>
          </a:prstGeom>
          <a:noFill/>
        </p:spPr>
        <p:txBody>
          <a:bodyPr wrap="square" rtlCol="0">
            <a:spAutoFit/>
          </a:bodyPr>
          <a:lstStyle/>
          <a:p>
            <a:r>
              <a:rPr lang="en-US" sz="900" b="0" i="0" kern="1200" dirty="0">
                <a:solidFill>
                  <a:srgbClr val="15518E"/>
                </a:solidFill>
                <a:effectLst/>
                <a:latin typeface="+mn-lt"/>
                <a:ea typeface="+mn-ea"/>
                <a:cs typeface="+mn-cs"/>
              </a:rPr>
              <a:t>All Content © Copyright 2020 Teamsters Safety and Health Department</a:t>
            </a:r>
            <a:endParaRPr lang="en-US" sz="900" dirty="0">
              <a:solidFill>
                <a:srgbClr val="15518E"/>
              </a:solidFill>
            </a:endParaRPr>
          </a:p>
        </p:txBody>
      </p:sp>
      <p:pic>
        <p:nvPicPr>
          <p:cNvPr id="10" name="Picture 9">
            <a:extLst>
              <a:ext uri="{FF2B5EF4-FFF2-40B4-BE49-F238E27FC236}">
                <a16:creationId xmlns:a16="http://schemas.microsoft.com/office/drawing/2014/main" id="{E6106D4A-5478-46BF-B92F-C48BDC5E3ED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2690" y="5120752"/>
            <a:ext cx="1018978" cy="1327513"/>
          </a:xfrm>
          <a:prstGeom prst="rect">
            <a:avLst/>
          </a:prstGeom>
        </p:spPr>
      </p:pic>
    </p:spTree>
    <p:extLst>
      <p:ext uri="{BB962C8B-B14F-4D97-AF65-F5344CB8AC3E}">
        <p14:creationId xmlns:p14="http://schemas.microsoft.com/office/powerpoint/2010/main" val="4090492784"/>
      </p:ext>
    </p:extLst>
  </p:cSld>
  <p:clrMap bg1="lt1" tx1="dk1" bg2="lt2" tx2="dk2" accent1="accent1" accent2="accent2" accent3="accent3" accent4="accent4" accent5="accent5" accent6="accent6" hlink="hlink" folHlink="folHlink"/>
  <p:sldLayoutIdLst>
    <p:sldLayoutId id="2147483734" r:id="rId1"/>
  </p:sldLayoutIdLst>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xStyles>
    <p:titleStyle>
      <a:lvl1pPr algn="l" defTabSz="914400" rtl="0" eaLnBrk="1" latinLnBrk="0" hangingPunct="1">
        <a:lnSpc>
          <a:spcPct val="90000"/>
        </a:lnSpc>
        <a:spcBef>
          <a:spcPct val="0"/>
        </a:spcBef>
        <a:buNone/>
        <a:defRPr sz="3600" kern="1200">
          <a:solidFill>
            <a:srgbClr val="15518E"/>
          </a:solidFill>
          <a:latin typeface="Impact" panose="020B080603090205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15518E"/>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5518E"/>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rgbClr val="15518E"/>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15518E"/>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15518E"/>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userDrawn="1">
            <p:extLst>
              <p:ext uri="{D42A27DB-BD31-4B8C-83A1-F6EECF244321}">
                <p14:modId xmlns:p14="http://schemas.microsoft.com/office/powerpoint/2010/main" val="4264817355"/>
              </p:ext>
            </p:extLst>
          </p:nvPr>
        </p:nvGraphicFramePr>
        <p:xfrm>
          <a:off x="2554258" y="-7468"/>
          <a:ext cx="10288007" cy="6858001"/>
        </p:xfrm>
        <a:graphic>
          <a:graphicData uri="http://schemas.openxmlformats.org/presentationml/2006/ole">
            <mc:AlternateContent xmlns:mc="http://schemas.openxmlformats.org/markup-compatibility/2006">
              <mc:Choice xmlns:v="urn:schemas-microsoft-com:vml" Requires="v">
                <p:oleObj spid="_x0000_s22632" r:id="rId6" imgW="24380640" imgH="16253640" progId="">
                  <p:embed/>
                </p:oleObj>
              </mc:Choice>
              <mc:Fallback>
                <p:oleObj r:id="rId6" imgW="24380640" imgH="16253640" progId="">
                  <p:embed/>
                  <p:pic>
                    <p:nvPicPr>
                      <p:cNvPr id="0" name=""/>
                      <p:cNvPicPr/>
                      <p:nvPr/>
                    </p:nvPicPr>
                    <p:blipFill>
                      <a:blip r:embed="rId7"/>
                      <a:stretch>
                        <a:fillRect/>
                      </a:stretch>
                    </p:blipFill>
                    <p:spPr>
                      <a:xfrm>
                        <a:off x="2554258" y="-7468"/>
                        <a:ext cx="10288007" cy="6858001"/>
                      </a:xfrm>
                      <a:prstGeom prst="rect">
                        <a:avLst/>
                      </a:prstGeom>
                    </p:spPr>
                  </p:pic>
                </p:oleObj>
              </mc:Fallback>
            </mc:AlternateContent>
          </a:graphicData>
        </a:graphic>
      </p:graphicFrame>
      <p:sp>
        <p:nvSpPr>
          <p:cNvPr id="12" name="Rectangle 11"/>
          <p:cNvSpPr/>
          <p:nvPr userDrawn="1"/>
        </p:nvSpPr>
        <p:spPr>
          <a:xfrm>
            <a:off x="0" y="-7468"/>
            <a:ext cx="4019549" cy="6858000"/>
          </a:xfrm>
          <a:prstGeom prst="rect">
            <a:avLst/>
          </a:prstGeom>
          <a:solidFill>
            <a:srgbClr val="F6B528"/>
          </a:solidFill>
          <a:ln>
            <a:solidFill>
              <a:srgbClr val="F6B5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5518E"/>
              </a:solidFill>
            </a:endParaRPr>
          </a:p>
        </p:txBody>
      </p:sp>
      <p:sp>
        <p:nvSpPr>
          <p:cNvPr id="15" name="TextBox 14">
            <a:extLst>
              <a:ext uri="{FF2B5EF4-FFF2-40B4-BE49-F238E27FC236}">
                <a16:creationId xmlns:a16="http://schemas.microsoft.com/office/drawing/2014/main" id="{755B8247-778F-44EA-ABF6-818DF8DFBAF3}"/>
              </a:ext>
            </a:extLst>
          </p:cNvPr>
          <p:cNvSpPr txBox="1"/>
          <p:nvPr userDrawn="1"/>
        </p:nvSpPr>
        <p:spPr>
          <a:xfrm>
            <a:off x="8638308" y="6595213"/>
            <a:ext cx="3553692" cy="230832"/>
          </a:xfrm>
          <a:prstGeom prst="rect">
            <a:avLst/>
          </a:prstGeom>
          <a:noFill/>
        </p:spPr>
        <p:txBody>
          <a:bodyPr wrap="square" rtlCol="0">
            <a:spAutoFit/>
          </a:bodyPr>
          <a:lstStyle/>
          <a:p>
            <a:r>
              <a:rPr lang="en-US" sz="900" b="0" i="0" kern="1200" dirty="0">
                <a:solidFill>
                  <a:schemeClr val="bg1"/>
                </a:solidFill>
                <a:effectLst/>
                <a:latin typeface="+mn-lt"/>
                <a:ea typeface="+mn-ea"/>
                <a:cs typeface="+mn-cs"/>
              </a:rPr>
              <a:t>All Content © Copyright 2020 Teamsters Safety and Health Department</a:t>
            </a:r>
            <a:endParaRPr lang="en-US" sz="900" dirty="0">
              <a:solidFill>
                <a:schemeClr val="bg1"/>
              </a:solidFill>
            </a:endParaRPr>
          </a:p>
        </p:txBody>
      </p:sp>
      <p:sp>
        <p:nvSpPr>
          <p:cNvPr id="14" name="TextBox 13"/>
          <p:cNvSpPr txBox="1"/>
          <p:nvPr userDrawn="1"/>
        </p:nvSpPr>
        <p:spPr>
          <a:xfrm>
            <a:off x="1512010" y="406345"/>
            <a:ext cx="10327064" cy="707886"/>
          </a:xfrm>
          <a:prstGeom prst="rect">
            <a:avLst/>
          </a:prstGeom>
          <a:noFill/>
        </p:spPr>
        <p:txBody>
          <a:bodyPr wrap="square" rtlCol="0">
            <a:spAutoFit/>
          </a:bodyPr>
          <a:lstStyle/>
          <a:p>
            <a:r>
              <a:rPr lang="en-US" sz="4000" b="0" dirty="0">
                <a:solidFill>
                  <a:srgbClr val="15518E"/>
                </a:solidFill>
                <a:latin typeface="Impact" panose="020B0806030902050204" pitchFamily="34" charset="0"/>
              </a:rPr>
              <a:t>TEAMSTERS </a:t>
            </a:r>
            <a:r>
              <a:rPr lang="en-US" sz="4000" b="0" baseline="0" dirty="0">
                <a:solidFill>
                  <a:srgbClr val="15518E"/>
                </a:solidFill>
                <a:latin typeface="Impact" panose="020B0806030902050204" pitchFamily="34" charset="0"/>
              </a:rPr>
              <a:t> </a:t>
            </a:r>
            <a:r>
              <a:rPr lang="en-US" sz="4000" b="0" baseline="0" dirty="0">
                <a:solidFill>
                  <a:schemeClr val="bg1"/>
                </a:solidFill>
                <a:latin typeface="Impact" panose="020B0806030902050204" pitchFamily="34" charset="0"/>
              </a:rPr>
              <a:t>SAFETY AND HEALTH </a:t>
            </a:r>
            <a:endParaRPr lang="en-US" sz="4000" b="0" dirty="0">
              <a:solidFill>
                <a:schemeClr val="bg1"/>
              </a:solidFill>
              <a:latin typeface="Impact" panose="020B0806030902050204" pitchFamily="34" charset="0"/>
            </a:endParaRPr>
          </a:p>
        </p:txBody>
      </p:sp>
      <p:sp>
        <p:nvSpPr>
          <p:cNvPr id="2" name="Title Placeholder 1"/>
          <p:cNvSpPr>
            <a:spLocks noGrp="1"/>
          </p:cNvSpPr>
          <p:nvPr>
            <p:ph type="title"/>
          </p:nvPr>
        </p:nvSpPr>
        <p:spPr>
          <a:xfrm>
            <a:off x="4019549" y="1762125"/>
            <a:ext cx="8172451" cy="2362200"/>
          </a:xfrm>
          <a:prstGeom prst="rect">
            <a:avLst/>
          </a:prstGeom>
        </p:spPr>
        <p:txBody>
          <a:bodyPr vert="horz" lIns="91440" tIns="45720" rIns="91440" bIns="45720" rtlCol="0" anchor="ctr">
            <a:noAutofit/>
          </a:bodyPr>
          <a:lstStyle/>
          <a:p>
            <a:r>
              <a:rPr lang="en-US" dirty="0"/>
              <a:t>Click to edit Master title style</a:t>
            </a:r>
          </a:p>
        </p:txBody>
      </p:sp>
      <p:pic>
        <p:nvPicPr>
          <p:cNvPr id="10" name="Picture 9">
            <a:extLst>
              <a:ext uri="{FF2B5EF4-FFF2-40B4-BE49-F238E27FC236}">
                <a16:creationId xmlns:a16="http://schemas.microsoft.com/office/drawing/2014/main" id="{429E8549-EB91-4053-9D2E-CB08AE7659B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15524" y="1449593"/>
            <a:ext cx="3217301" cy="4163892"/>
          </a:xfrm>
          <a:prstGeom prst="rect">
            <a:avLst/>
          </a:prstGeom>
        </p:spPr>
      </p:pic>
      <p:sp>
        <p:nvSpPr>
          <p:cNvPr id="11" name="_color1" descr="© INSCALE GmbH, 26.05.2010&#10;http://www.presentationload.com/">
            <a:hlinkClick r:id="rId9" action="ppaction://hlinksldjump"/>
          </p:cNvPr>
          <p:cNvSpPr>
            <a:spLocks noChangeArrowheads="1"/>
          </p:cNvSpPr>
          <p:nvPr userDrawn="1">
            <p:custDataLst>
              <p:tags r:id="rId5"/>
            </p:custDataLst>
          </p:nvPr>
        </p:nvSpPr>
        <p:spPr bwMode="gray">
          <a:xfrm>
            <a:off x="11072613" y="6258212"/>
            <a:ext cx="937232" cy="207392"/>
          </a:xfrm>
          <a:prstGeom prst="rect">
            <a:avLst/>
          </a:prstGeom>
          <a:solidFill>
            <a:srgbClr val="F6B528"/>
          </a:solidFill>
          <a:ln w="12700">
            <a:solidFill>
              <a:srgbClr val="D01E2B"/>
            </a:solidFill>
            <a:miter lim="800000"/>
            <a:headEnd/>
            <a:tailEnd/>
          </a:ln>
          <a:effectLst/>
        </p:spPr>
        <p:txBody>
          <a:bodyPr lIns="0" tIns="0" rIns="0" bIns="0" anchor="ctr"/>
          <a:lstStyle/>
          <a:p>
            <a:pPr marL="0" marR="0" lvl="0" indent="0" algn="ctr" defTabSz="765615" eaLnBrk="0"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1">
                <a:ln>
                  <a:noFill/>
                </a:ln>
                <a:solidFill>
                  <a:srgbClr val="002060"/>
                </a:solidFill>
                <a:effectLst/>
                <a:uLnTx/>
                <a:uFillTx/>
                <a:latin typeface="Arial Black" pitchFamily="34" charset="0"/>
                <a:cs typeface="Arial" pitchFamily="34" charset="0"/>
              </a:rPr>
              <a:t>MAIN MENU</a:t>
            </a:r>
          </a:p>
        </p:txBody>
      </p:sp>
    </p:spTree>
    <p:extLst>
      <p:ext uri="{BB962C8B-B14F-4D97-AF65-F5344CB8AC3E}">
        <p14:creationId xmlns:p14="http://schemas.microsoft.com/office/powerpoint/2010/main" val="914258044"/>
      </p:ext>
    </p:extLst>
  </p:cSld>
  <p:clrMap bg1="lt1" tx1="dk1" bg2="lt2" tx2="dk2" accent1="accent1" accent2="accent2" accent3="accent3" accent4="accent4" accent5="accent5" accent6="accent6" hlink="hlink" folHlink="folHlink"/>
  <p:sldLayoutIdLst>
    <p:sldLayoutId id="2147483722" r:id="rId1"/>
    <p:sldLayoutId id="2147483723" r:id="rId2"/>
  </p:sldLayoutIdLst>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xStyles>
    <p:titleStyle>
      <a:lvl1pPr algn="ctr" defTabSz="914400" rtl="0" eaLnBrk="1" latinLnBrk="0" hangingPunct="1">
        <a:lnSpc>
          <a:spcPct val="90000"/>
        </a:lnSpc>
        <a:spcBef>
          <a:spcPct val="0"/>
        </a:spcBef>
        <a:buNone/>
        <a:defRPr sz="4800" kern="1200">
          <a:solidFill>
            <a:schemeClr val="bg1"/>
          </a:solidFill>
          <a:latin typeface="Impact" panose="020B080603090205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15518E"/>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5518E"/>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rgbClr val="15518E"/>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15518E"/>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15518E"/>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userDrawn="1">
            <p:extLst>
              <p:ext uri="{D42A27DB-BD31-4B8C-83A1-F6EECF244321}">
                <p14:modId xmlns:p14="http://schemas.microsoft.com/office/powerpoint/2010/main" val="3750960346"/>
              </p:ext>
            </p:extLst>
          </p:nvPr>
        </p:nvGraphicFramePr>
        <p:xfrm>
          <a:off x="315523" y="-396587"/>
          <a:ext cx="11876476" cy="7923066"/>
        </p:xfrm>
        <a:graphic>
          <a:graphicData uri="http://schemas.openxmlformats.org/presentationml/2006/ole">
            <mc:AlternateContent xmlns:mc="http://schemas.openxmlformats.org/markup-compatibility/2006">
              <mc:Choice xmlns:v="urn:schemas-microsoft-com:vml" Requires="v">
                <p:oleObj spid="_x0000_s25695" r:id="rId6" imgW="24380640" imgH="16266600" progId="">
                  <p:embed/>
                </p:oleObj>
              </mc:Choice>
              <mc:Fallback>
                <p:oleObj r:id="rId6" imgW="24380640" imgH="16266600" progId="">
                  <p:embed/>
                  <p:pic>
                    <p:nvPicPr>
                      <p:cNvPr id="0" name=""/>
                      <p:cNvPicPr/>
                      <p:nvPr/>
                    </p:nvPicPr>
                    <p:blipFill>
                      <a:blip r:embed="rId7"/>
                      <a:stretch>
                        <a:fillRect/>
                      </a:stretch>
                    </p:blipFill>
                    <p:spPr>
                      <a:xfrm>
                        <a:off x="315523" y="-396587"/>
                        <a:ext cx="11876476" cy="7923066"/>
                      </a:xfrm>
                      <a:prstGeom prst="rect">
                        <a:avLst/>
                      </a:prstGeom>
                    </p:spPr>
                  </p:pic>
                </p:oleObj>
              </mc:Fallback>
            </mc:AlternateContent>
          </a:graphicData>
        </a:graphic>
      </p:graphicFrame>
      <p:sp>
        <p:nvSpPr>
          <p:cNvPr id="12" name="Rectangle 11"/>
          <p:cNvSpPr/>
          <p:nvPr userDrawn="1"/>
        </p:nvSpPr>
        <p:spPr>
          <a:xfrm>
            <a:off x="0" y="-7468"/>
            <a:ext cx="4019549" cy="6858000"/>
          </a:xfrm>
          <a:prstGeom prst="rect">
            <a:avLst/>
          </a:prstGeom>
          <a:solidFill>
            <a:srgbClr val="F6B528"/>
          </a:solidFill>
          <a:ln>
            <a:solidFill>
              <a:srgbClr val="F6B5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5518E"/>
              </a:solidFill>
            </a:endParaRPr>
          </a:p>
        </p:txBody>
      </p:sp>
      <p:sp>
        <p:nvSpPr>
          <p:cNvPr id="15" name="TextBox 14">
            <a:extLst>
              <a:ext uri="{FF2B5EF4-FFF2-40B4-BE49-F238E27FC236}">
                <a16:creationId xmlns:a16="http://schemas.microsoft.com/office/drawing/2014/main" id="{755B8247-778F-44EA-ABF6-818DF8DFBAF3}"/>
              </a:ext>
            </a:extLst>
          </p:cNvPr>
          <p:cNvSpPr txBox="1"/>
          <p:nvPr userDrawn="1"/>
        </p:nvSpPr>
        <p:spPr>
          <a:xfrm>
            <a:off x="8638308" y="6595213"/>
            <a:ext cx="3553692" cy="230832"/>
          </a:xfrm>
          <a:prstGeom prst="rect">
            <a:avLst/>
          </a:prstGeom>
          <a:noFill/>
        </p:spPr>
        <p:txBody>
          <a:bodyPr wrap="square" rtlCol="0">
            <a:spAutoFit/>
          </a:bodyPr>
          <a:lstStyle/>
          <a:p>
            <a:r>
              <a:rPr lang="en-US" sz="900" b="0" i="0" kern="1200" dirty="0">
                <a:solidFill>
                  <a:schemeClr val="bg1"/>
                </a:solidFill>
                <a:effectLst/>
                <a:latin typeface="+mn-lt"/>
                <a:ea typeface="+mn-ea"/>
                <a:cs typeface="+mn-cs"/>
              </a:rPr>
              <a:t>All Content © Copyright 2020 Teamsters Safety and Health Department</a:t>
            </a:r>
            <a:endParaRPr lang="en-US" sz="900" dirty="0">
              <a:solidFill>
                <a:schemeClr val="bg1"/>
              </a:solidFill>
            </a:endParaRPr>
          </a:p>
        </p:txBody>
      </p:sp>
      <p:sp>
        <p:nvSpPr>
          <p:cNvPr id="14" name="TextBox 13"/>
          <p:cNvSpPr txBox="1"/>
          <p:nvPr userDrawn="1"/>
        </p:nvSpPr>
        <p:spPr>
          <a:xfrm>
            <a:off x="1512010" y="406345"/>
            <a:ext cx="10327064" cy="707886"/>
          </a:xfrm>
          <a:prstGeom prst="rect">
            <a:avLst/>
          </a:prstGeom>
          <a:noFill/>
        </p:spPr>
        <p:txBody>
          <a:bodyPr wrap="square" rtlCol="0">
            <a:spAutoFit/>
          </a:bodyPr>
          <a:lstStyle/>
          <a:p>
            <a:r>
              <a:rPr lang="en-US" sz="4000" b="0" dirty="0">
                <a:solidFill>
                  <a:srgbClr val="15518E"/>
                </a:solidFill>
                <a:latin typeface="Impact" panose="020B0806030902050204" pitchFamily="34" charset="0"/>
              </a:rPr>
              <a:t>TEAMSTERS </a:t>
            </a:r>
            <a:r>
              <a:rPr lang="en-US" sz="4000" b="0" baseline="0" dirty="0">
                <a:solidFill>
                  <a:srgbClr val="15518E"/>
                </a:solidFill>
                <a:latin typeface="Impact" panose="020B0806030902050204" pitchFamily="34" charset="0"/>
              </a:rPr>
              <a:t> </a:t>
            </a:r>
            <a:r>
              <a:rPr lang="en-US" sz="4000" b="0" baseline="0" dirty="0">
                <a:solidFill>
                  <a:srgbClr val="FFFFFF"/>
                </a:solidFill>
                <a:latin typeface="Impact" panose="020B0806030902050204" pitchFamily="34" charset="0"/>
              </a:rPr>
              <a:t>SAFETY AND HEALTH </a:t>
            </a:r>
            <a:endParaRPr lang="en-US" sz="4000" b="0" dirty="0">
              <a:solidFill>
                <a:srgbClr val="FFFFFF"/>
              </a:solidFill>
              <a:latin typeface="Impact" panose="020B0806030902050204" pitchFamily="34" charset="0"/>
            </a:endParaRPr>
          </a:p>
        </p:txBody>
      </p:sp>
      <p:sp>
        <p:nvSpPr>
          <p:cNvPr id="2" name="Title Placeholder 1"/>
          <p:cNvSpPr>
            <a:spLocks noGrp="1"/>
          </p:cNvSpPr>
          <p:nvPr>
            <p:ph type="title"/>
          </p:nvPr>
        </p:nvSpPr>
        <p:spPr>
          <a:xfrm>
            <a:off x="4019548" y="1520576"/>
            <a:ext cx="8172451" cy="2362200"/>
          </a:xfrm>
          <a:prstGeom prst="rect">
            <a:avLst/>
          </a:prstGeom>
        </p:spPr>
        <p:txBody>
          <a:bodyPr vert="horz" lIns="91440" tIns="45720" rIns="91440" bIns="45720" rtlCol="0" anchor="ctr">
            <a:noAutofit/>
          </a:bodyPr>
          <a:lstStyle/>
          <a:p>
            <a:r>
              <a:rPr lang="en-US" dirty="0"/>
              <a:t>Click to edit Master title style</a:t>
            </a:r>
          </a:p>
        </p:txBody>
      </p:sp>
      <p:pic>
        <p:nvPicPr>
          <p:cNvPr id="8" name="Picture 7">
            <a:extLst>
              <a:ext uri="{FF2B5EF4-FFF2-40B4-BE49-F238E27FC236}">
                <a16:creationId xmlns:a16="http://schemas.microsoft.com/office/drawing/2014/main" id="{429E8549-EB91-4053-9D2E-CB08AE7659B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15524" y="1449593"/>
            <a:ext cx="3217301" cy="4163892"/>
          </a:xfrm>
          <a:prstGeom prst="rect">
            <a:avLst/>
          </a:prstGeom>
        </p:spPr>
      </p:pic>
      <p:sp>
        <p:nvSpPr>
          <p:cNvPr id="9" name="_color1" descr="© INSCALE GmbH, 26.05.2010&#10;http://www.presentationload.com/">
            <a:hlinkClick r:id="rId9" action="ppaction://hlinksldjump"/>
          </p:cNvPr>
          <p:cNvSpPr>
            <a:spLocks noChangeArrowheads="1"/>
          </p:cNvSpPr>
          <p:nvPr userDrawn="1">
            <p:custDataLst>
              <p:tags r:id="rId5"/>
            </p:custDataLst>
          </p:nvPr>
        </p:nvSpPr>
        <p:spPr bwMode="gray">
          <a:xfrm>
            <a:off x="11072613" y="6258212"/>
            <a:ext cx="937232" cy="207392"/>
          </a:xfrm>
          <a:prstGeom prst="rect">
            <a:avLst/>
          </a:prstGeom>
          <a:solidFill>
            <a:srgbClr val="F6B528"/>
          </a:solidFill>
          <a:ln w="12700">
            <a:solidFill>
              <a:srgbClr val="D01E2B"/>
            </a:solidFill>
            <a:miter lim="800000"/>
            <a:headEnd/>
            <a:tailEnd/>
          </a:ln>
          <a:effectLst/>
        </p:spPr>
        <p:txBody>
          <a:bodyPr lIns="0" tIns="0" rIns="0" bIns="0" anchor="ctr"/>
          <a:lstStyle/>
          <a:p>
            <a:pPr marL="0" marR="0" lvl="0" indent="0" algn="ctr" defTabSz="765615" eaLnBrk="0"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1">
                <a:ln>
                  <a:noFill/>
                </a:ln>
                <a:solidFill>
                  <a:srgbClr val="002060"/>
                </a:solidFill>
                <a:effectLst/>
                <a:uLnTx/>
                <a:uFillTx/>
                <a:latin typeface="Arial Black" pitchFamily="34" charset="0"/>
                <a:cs typeface="Arial" pitchFamily="34" charset="0"/>
              </a:rPr>
              <a:t>MAIN MENU</a:t>
            </a:r>
          </a:p>
        </p:txBody>
      </p:sp>
    </p:spTree>
    <p:extLst>
      <p:ext uri="{BB962C8B-B14F-4D97-AF65-F5344CB8AC3E}">
        <p14:creationId xmlns:p14="http://schemas.microsoft.com/office/powerpoint/2010/main" val="1985384438"/>
      </p:ext>
    </p:extLst>
  </p:cSld>
  <p:clrMap bg1="lt1" tx1="dk1" bg2="lt2" tx2="dk2" accent1="accent1" accent2="accent2" accent3="accent3" accent4="accent4" accent5="accent5" accent6="accent6" hlink="hlink" folHlink="folHlink"/>
  <p:sldLayoutIdLst>
    <p:sldLayoutId id="2147483728" r:id="rId1"/>
    <p:sldLayoutId id="2147483729" r:id="rId2"/>
  </p:sldLayoutIdLst>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xStyles>
    <p:titleStyle>
      <a:lvl1pPr algn="ctr" defTabSz="914400" rtl="0" eaLnBrk="1" latinLnBrk="0" hangingPunct="1">
        <a:lnSpc>
          <a:spcPct val="90000"/>
        </a:lnSpc>
        <a:spcBef>
          <a:spcPct val="0"/>
        </a:spcBef>
        <a:buNone/>
        <a:defRPr sz="4800" kern="1200">
          <a:solidFill>
            <a:schemeClr val="bg1"/>
          </a:solidFill>
          <a:latin typeface="Impact" panose="020B080603090205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15518E"/>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5518E"/>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rgbClr val="15518E"/>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15518E"/>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15518E"/>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0680" y="0"/>
            <a:ext cx="12147508" cy="6826044"/>
          </a:xfrm>
          <a:prstGeom prst="rect">
            <a:avLst/>
          </a:prstGeom>
        </p:spPr>
      </p:pic>
      <p:sp>
        <p:nvSpPr>
          <p:cNvPr id="12" name="Rectangle 11"/>
          <p:cNvSpPr/>
          <p:nvPr userDrawn="1"/>
        </p:nvSpPr>
        <p:spPr>
          <a:xfrm>
            <a:off x="0" y="-7468"/>
            <a:ext cx="4019549" cy="6858000"/>
          </a:xfrm>
          <a:prstGeom prst="rect">
            <a:avLst/>
          </a:prstGeom>
          <a:solidFill>
            <a:srgbClr val="F6B528"/>
          </a:solidFill>
          <a:ln>
            <a:solidFill>
              <a:srgbClr val="F6B5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5518E"/>
              </a:solidFill>
            </a:endParaRPr>
          </a:p>
        </p:txBody>
      </p:sp>
      <p:sp>
        <p:nvSpPr>
          <p:cNvPr id="15" name="TextBox 14">
            <a:extLst>
              <a:ext uri="{FF2B5EF4-FFF2-40B4-BE49-F238E27FC236}">
                <a16:creationId xmlns:a16="http://schemas.microsoft.com/office/drawing/2014/main" id="{755B8247-778F-44EA-ABF6-818DF8DFBAF3}"/>
              </a:ext>
            </a:extLst>
          </p:cNvPr>
          <p:cNvSpPr txBox="1"/>
          <p:nvPr userDrawn="1"/>
        </p:nvSpPr>
        <p:spPr>
          <a:xfrm>
            <a:off x="8638308" y="6595213"/>
            <a:ext cx="3553692" cy="230832"/>
          </a:xfrm>
          <a:prstGeom prst="rect">
            <a:avLst/>
          </a:prstGeom>
          <a:noFill/>
        </p:spPr>
        <p:txBody>
          <a:bodyPr wrap="square" rtlCol="0">
            <a:spAutoFit/>
          </a:bodyPr>
          <a:lstStyle/>
          <a:p>
            <a:r>
              <a:rPr lang="en-US" sz="900" b="0" i="0" kern="1200" dirty="0">
                <a:solidFill>
                  <a:schemeClr val="bg1"/>
                </a:solidFill>
                <a:effectLst/>
                <a:latin typeface="+mn-lt"/>
                <a:ea typeface="+mn-ea"/>
                <a:cs typeface="+mn-cs"/>
              </a:rPr>
              <a:t>All Content © Copyright 2020 Teamsters Safety and Health Department</a:t>
            </a:r>
            <a:endParaRPr lang="en-US" sz="900" dirty="0">
              <a:solidFill>
                <a:schemeClr val="bg1"/>
              </a:solidFill>
            </a:endParaRPr>
          </a:p>
        </p:txBody>
      </p:sp>
      <p:sp>
        <p:nvSpPr>
          <p:cNvPr id="14" name="TextBox 13"/>
          <p:cNvSpPr txBox="1"/>
          <p:nvPr userDrawn="1"/>
        </p:nvSpPr>
        <p:spPr>
          <a:xfrm>
            <a:off x="1512010" y="406345"/>
            <a:ext cx="10327064" cy="707886"/>
          </a:xfrm>
          <a:prstGeom prst="rect">
            <a:avLst/>
          </a:prstGeom>
          <a:noFill/>
        </p:spPr>
        <p:txBody>
          <a:bodyPr wrap="square" rtlCol="0">
            <a:spAutoFit/>
          </a:bodyPr>
          <a:lstStyle/>
          <a:p>
            <a:r>
              <a:rPr lang="en-US" sz="4000" b="0" dirty="0">
                <a:solidFill>
                  <a:srgbClr val="15518E"/>
                </a:solidFill>
                <a:latin typeface="Impact" panose="020B0806030902050204" pitchFamily="34" charset="0"/>
              </a:rPr>
              <a:t>TEAMSTERS </a:t>
            </a:r>
            <a:r>
              <a:rPr lang="en-US" sz="4000" b="0" baseline="0" dirty="0">
                <a:solidFill>
                  <a:srgbClr val="15518E"/>
                </a:solidFill>
                <a:latin typeface="Impact" panose="020B0806030902050204" pitchFamily="34" charset="0"/>
              </a:rPr>
              <a:t> </a:t>
            </a:r>
            <a:r>
              <a:rPr lang="en-US" sz="4000" b="0" baseline="0" dirty="0">
                <a:solidFill>
                  <a:srgbClr val="F6B528"/>
                </a:solidFill>
                <a:latin typeface="Impact" panose="020B0806030902050204" pitchFamily="34" charset="0"/>
              </a:rPr>
              <a:t>SAFETY AND HEALTH </a:t>
            </a:r>
            <a:endParaRPr lang="en-US" sz="4000" b="0" dirty="0">
              <a:solidFill>
                <a:srgbClr val="F6B528"/>
              </a:solidFill>
              <a:latin typeface="Impact" panose="020B0806030902050204" pitchFamily="34" charset="0"/>
            </a:endParaRPr>
          </a:p>
        </p:txBody>
      </p:sp>
      <p:sp>
        <p:nvSpPr>
          <p:cNvPr id="2" name="Title Placeholder 1"/>
          <p:cNvSpPr>
            <a:spLocks noGrp="1"/>
          </p:cNvSpPr>
          <p:nvPr>
            <p:ph type="title"/>
          </p:nvPr>
        </p:nvSpPr>
        <p:spPr>
          <a:xfrm>
            <a:off x="4019549" y="1369163"/>
            <a:ext cx="8172451" cy="2362200"/>
          </a:xfrm>
          <a:prstGeom prst="rect">
            <a:avLst/>
          </a:prstGeom>
        </p:spPr>
        <p:txBody>
          <a:bodyPr vert="horz" lIns="91440" tIns="45720" rIns="91440" bIns="45720" rtlCol="0" anchor="ctr">
            <a:noAutofit/>
          </a:bodyPr>
          <a:lstStyle/>
          <a:p>
            <a:r>
              <a:rPr lang="en-US" dirty="0"/>
              <a:t>Click to edit Master title style</a:t>
            </a:r>
          </a:p>
        </p:txBody>
      </p:sp>
      <p:pic>
        <p:nvPicPr>
          <p:cNvPr id="8" name="Picture 7">
            <a:extLst>
              <a:ext uri="{FF2B5EF4-FFF2-40B4-BE49-F238E27FC236}">
                <a16:creationId xmlns:a16="http://schemas.microsoft.com/office/drawing/2014/main" id="{429E8549-EB91-4053-9D2E-CB08AE7659B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15524" y="1449593"/>
            <a:ext cx="3217301" cy="4163892"/>
          </a:xfrm>
          <a:prstGeom prst="rect">
            <a:avLst/>
          </a:prstGeom>
        </p:spPr>
      </p:pic>
      <p:sp>
        <p:nvSpPr>
          <p:cNvPr id="9" name="_color1" descr="© INSCALE GmbH, 26.05.2010&#10;http://www.presentationload.com/">
            <a:hlinkClick r:id="rId7" action="ppaction://hlinksldjump"/>
          </p:cNvPr>
          <p:cNvSpPr>
            <a:spLocks noChangeArrowheads="1"/>
          </p:cNvSpPr>
          <p:nvPr userDrawn="1">
            <p:custDataLst>
              <p:tags r:id="rId4"/>
            </p:custDataLst>
          </p:nvPr>
        </p:nvSpPr>
        <p:spPr bwMode="gray">
          <a:xfrm>
            <a:off x="11072613" y="6258212"/>
            <a:ext cx="937232" cy="207392"/>
          </a:xfrm>
          <a:prstGeom prst="rect">
            <a:avLst/>
          </a:prstGeom>
          <a:solidFill>
            <a:srgbClr val="F6B528"/>
          </a:solidFill>
          <a:ln w="12700">
            <a:solidFill>
              <a:srgbClr val="D01E2B"/>
            </a:solidFill>
            <a:miter lim="800000"/>
            <a:headEnd/>
            <a:tailEnd/>
          </a:ln>
          <a:effectLst/>
        </p:spPr>
        <p:txBody>
          <a:bodyPr lIns="0" tIns="0" rIns="0" bIns="0" anchor="ctr"/>
          <a:lstStyle/>
          <a:p>
            <a:pPr marL="0" marR="0" lvl="0" indent="0" algn="ctr" defTabSz="765615" eaLnBrk="0"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1">
                <a:ln>
                  <a:noFill/>
                </a:ln>
                <a:solidFill>
                  <a:srgbClr val="002060"/>
                </a:solidFill>
                <a:effectLst/>
                <a:uLnTx/>
                <a:uFillTx/>
                <a:latin typeface="Arial Black" pitchFamily="34" charset="0"/>
                <a:cs typeface="Arial" pitchFamily="34" charset="0"/>
              </a:rPr>
              <a:t>MAIN MENU</a:t>
            </a:r>
          </a:p>
        </p:txBody>
      </p:sp>
    </p:spTree>
    <p:extLst>
      <p:ext uri="{BB962C8B-B14F-4D97-AF65-F5344CB8AC3E}">
        <p14:creationId xmlns:p14="http://schemas.microsoft.com/office/powerpoint/2010/main" val="649744764"/>
      </p:ext>
    </p:extLst>
  </p:cSld>
  <p:clrMap bg1="lt1" tx1="dk1" bg2="lt2" tx2="dk2" accent1="accent1" accent2="accent2" accent3="accent3" accent4="accent4" accent5="accent5" accent6="accent6" hlink="hlink" folHlink="folHlink"/>
  <p:sldLayoutIdLst>
    <p:sldLayoutId id="2147483725" r:id="rId1"/>
    <p:sldLayoutId id="2147483726" r:id="rId2"/>
  </p:sldLayoutIdLst>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xStyles>
    <p:titleStyle>
      <a:lvl1pPr algn="ctr" defTabSz="914400" rtl="0" eaLnBrk="1" latinLnBrk="0" hangingPunct="1">
        <a:lnSpc>
          <a:spcPct val="90000"/>
        </a:lnSpc>
        <a:spcBef>
          <a:spcPct val="0"/>
        </a:spcBef>
        <a:buNone/>
        <a:defRPr sz="4800" kern="1200">
          <a:solidFill>
            <a:schemeClr val="bg1"/>
          </a:solidFill>
          <a:latin typeface="Impact" panose="020B080603090205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15518E"/>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5518E"/>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rgbClr val="15518E"/>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15518E"/>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15518E"/>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BD255E3-B324-4640-B9A1-2B4B89E20769}"/>
              </a:ext>
            </a:extLst>
          </p:cNvPr>
          <p:cNvSpPr/>
          <p:nvPr userDrawn="1"/>
        </p:nvSpPr>
        <p:spPr>
          <a:xfrm>
            <a:off x="4019549" y="-31956"/>
            <a:ext cx="8172451" cy="6882487"/>
          </a:xfrm>
          <a:prstGeom prst="rect">
            <a:avLst/>
          </a:prstGeom>
          <a:solidFill>
            <a:srgbClr val="15518E"/>
          </a:solidFill>
          <a:ln>
            <a:solidFill>
              <a:srgbClr val="F6B5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5518E"/>
              </a:solidFill>
            </a:endParaRPr>
          </a:p>
        </p:txBody>
      </p:sp>
      <p:pic>
        <p:nvPicPr>
          <p:cNvPr id="10" name="Pictur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31955"/>
            <a:ext cx="12135191" cy="6858000"/>
          </a:xfrm>
          <a:prstGeom prst="rect">
            <a:avLst/>
          </a:prstGeom>
        </p:spPr>
      </p:pic>
      <p:sp>
        <p:nvSpPr>
          <p:cNvPr id="12" name="Rectangle 11"/>
          <p:cNvSpPr/>
          <p:nvPr userDrawn="1"/>
        </p:nvSpPr>
        <p:spPr>
          <a:xfrm>
            <a:off x="0" y="-7469"/>
            <a:ext cx="4019549" cy="6900619"/>
          </a:xfrm>
          <a:prstGeom prst="rect">
            <a:avLst/>
          </a:prstGeom>
          <a:solidFill>
            <a:srgbClr val="F6B528"/>
          </a:solidFill>
          <a:ln>
            <a:solidFill>
              <a:srgbClr val="F6B5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5518E"/>
              </a:solidFill>
            </a:endParaRPr>
          </a:p>
        </p:txBody>
      </p:sp>
      <p:sp>
        <p:nvSpPr>
          <p:cNvPr id="15" name="TextBox 14">
            <a:extLst>
              <a:ext uri="{FF2B5EF4-FFF2-40B4-BE49-F238E27FC236}">
                <a16:creationId xmlns:a16="http://schemas.microsoft.com/office/drawing/2014/main" id="{755B8247-778F-44EA-ABF6-818DF8DFBAF3}"/>
              </a:ext>
            </a:extLst>
          </p:cNvPr>
          <p:cNvSpPr txBox="1"/>
          <p:nvPr userDrawn="1"/>
        </p:nvSpPr>
        <p:spPr>
          <a:xfrm>
            <a:off x="8638308" y="6595213"/>
            <a:ext cx="3553692" cy="230832"/>
          </a:xfrm>
          <a:prstGeom prst="rect">
            <a:avLst/>
          </a:prstGeom>
          <a:noFill/>
        </p:spPr>
        <p:txBody>
          <a:bodyPr wrap="square" rtlCol="0">
            <a:spAutoFit/>
          </a:bodyPr>
          <a:lstStyle/>
          <a:p>
            <a:r>
              <a:rPr lang="en-US" sz="900" b="0" i="0" kern="1200" dirty="0">
                <a:solidFill>
                  <a:schemeClr val="bg1"/>
                </a:solidFill>
                <a:effectLst/>
                <a:latin typeface="+mn-lt"/>
                <a:ea typeface="+mn-ea"/>
                <a:cs typeface="+mn-cs"/>
              </a:rPr>
              <a:t>All Content © Copyright 2020 Teamsters Safety and Health Department</a:t>
            </a:r>
            <a:endParaRPr lang="en-US" sz="900" dirty="0">
              <a:solidFill>
                <a:schemeClr val="bg1"/>
              </a:solidFill>
            </a:endParaRPr>
          </a:p>
        </p:txBody>
      </p:sp>
      <p:sp>
        <p:nvSpPr>
          <p:cNvPr id="14" name="TextBox 13"/>
          <p:cNvSpPr txBox="1"/>
          <p:nvPr userDrawn="1"/>
        </p:nvSpPr>
        <p:spPr>
          <a:xfrm>
            <a:off x="1512010" y="406345"/>
            <a:ext cx="10327064" cy="707886"/>
          </a:xfrm>
          <a:prstGeom prst="rect">
            <a:avLst/>
          </a:prstGeom>
          <a:noFill/>
        </p:spPr>
        <p:txBody>
          <a:bodyPr wrap="square" rtlCol="0">
            <a:spAutoFit/>
          </a:bodyPr>
          <a:lstStyle/>
          <a:p>
            <a:r>
              <a:rPr lang="en-US" sz="4000" b="0" dirty="0">
                <a:solidFill>
                  <a:srgbClr val="15518E"/>
                </a:solidFill>
                <a:latin typeface="Impact" panose="020B0806030902050204" pitchFamily="34" charset="0"/>
              </a:rPr>
              <a:t>TEAMSTERS </a:t>
            </a:r>
            <a:r>
              <a:rPr lang="en-US" sz="4000" b="0" baseline="0" dirty="0">
                <a:solidFill>
                  <a:srgbClr val="15518E"/>
                </a:solidFill>
                <a:latin typeface="Impact" panose="020B0806030902050204" pitchFamily="34" charset="0"/>
              </a:rPr>
              <a:t> </a:t>
            </a:r>
            <a:r>
              <a:rPr lang="en-US" sz="4000" b="0" baseline="0" dirty="0">
                <a:solidFill>
                  <a:schemeClr val="bg1"/>
                </a:solidFill>
                <a:latin typeface="Impact" panose="020B0806030902050204" pitchFamily="34" charset="0"/>
              </a:rPr>
              <a:t>SAFETY AND HEALTH </a:t>
            </a:r>
            <a:endParaRPr lang="en-US" sz="4000" b="0" dirty="0">
              <a:solidFill>
                <a:schemeClr val="bg1"/>
              </a:solidFill>
              <a:latin typeface="Impact" panose="020B0806030902050204" pitchFamily="34" charset="0"/>
            </a:endParaRPr>
          </a:p>
        </p:txBody>
      </p:sp>
      <p:sp>
        <p:nvSpPr>
          <p:cNvPr id="2" name="Title Placeholder 1"/>
          <p:cNvSpPr>
            <a:spLocks noGrp="1"/>
          </p:cNvSpPr>
          <p:nvPr>
            <p:ph type="title"/>
          </p:nvPr>
        </p:nvSpPr>
        <p:spPr>
          <a:xfrm>
            <a:off x="4019549" y="1849755"/>
            <a:ext cx="8172451" cy="1579245"/>
          </a:xfrm>
          <a:prstGeom prst="rect">
            <a:avLst/>
          </a:prstGeom>
        </p:spPr>
        <p:txBody>
          <a:bodyPr vert="horz" lIns="91440" tIns="45720" rIns="91440" bIns="45720" rtlCol="0" anchor="ctr">
            <a:noAutofit/>
          </a:bodyPr>
          <a:lstStyle/>
          <a:p>
            <a:r>
              <a:rPr lang="en-US" dirty="0"/>
              <a:t>Click to edit Master title style</a:t>
            </a:r>
          </a:p>
        </p:txBody>
      </p:sp>
      <p:pic>
        <p:nvPicPr>
          <p:cNvPr id="9" name="Picture 8">
            <a:extLst>
              <a:ext uri="{FF2B5EF4-FFF2-40B4-BE49-F238E27FC236}">
                <a16:creationId xmlns:a16="http://schemas.microsoft.com/office/drawing/2014/main" id="{429E8549-EB91-4053-9D2E-CB08AE7659B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15524" y="1449593"/>
            <a:ext cx="3217301" cy="4163892"/>
          </a:xfrm>
          <a:prstGeom prst="rect">
            <a:avLst/>
          </a:prstGeom>
        </p:spPr>
      </p:pic>
      <p:sp>
        <p:nvSpPr>
          <p:cNvPr id="11" name="_color1" descr="© INSCALE GmbH, 26.05.2010&#10;http://www.presentationload.com/">
            <a:hlinkClick r:id="rId7" action="ppaction://hlinksldjump"/>
          </p:cNvPr>
          <p:cNvSpPr>
            <a:spLocks noChangeArrowheads="1"/>
          </p:cNvSpPr>
          <p:nvPr userDrawn="1">
            <p:custDataLst>
              <p:tags r:id="rId4"/>
            </p:custDataLst>
          </p:nvPr>
        </p:nvSpPr>
        <p:spPr bwMode="gray">
          <a:xfrm>
            <a:off x="11072613" y="6258212"/>
            <a:ext cx="937232" cy="207392"/>
          </a:xfrm>
          <a:prstGeom prst="rect">
            <a:avLst/>
          </a:prstGeom>
          <a:solidFill>
            <a:srgbClr val="F6B528"/>
          </a:solidFill>
          <a:ln w="12700">
            <a:solidFill>
              <a:srgbClr val="D01E2B"/>
            </a:solidFill>
            <a:miter lim="800000"/>
            <a:headEnd/>
            <a:tailEnd/>
          </a:ln>
          <a:effectLst/>
        </p:spPr>
        <p:txBody>
          <a:bodyPr lIns="0" tIns="0" rIns="0" bIns="0" anchor="ctr"/>
          <a:lstStyle/>
          <a:p>
            <a:pPr marL="0" marR="0" lvl="0" indent="0" algn="ctr" defTabSz="765615" eaLnBrk="0"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1">
                <a:ln>
                  <a:noFill/>
                </a:ln>
                <a:solidFill>
                  <a:srgbClr val="002060"/>
                </a:solidFill>
                <a:effectLst/>
                <a:uLnTx/>
                <a:uFillTx/>
                <a:latin typeface="Arial Black" pitchFamily="34" charset="0"/>
                <a:cs typeface="Arial" pitchFamily="34" charset="0"/>
              </a:rPr>
              <a:t>MAIN MENU</a:t>
            </a:r>
          </a:p>
        </p:txBody>
      </p:sp>
    </p:spTree>
    <p:extLst>
      <p:ext uri="{BB962C8B-B14F-4D97-AF65-F5344CB8AC3E}">
        <p14:creationId xmlns:p14="http://schemas.microsoft.com/office/powerpoint/2010/main" val="3997171714"/>
      </p:ext>
    </p:extLst>
  </p:cSld>
  <p:clrMap bg1="lt1" tx1="dk1" bg2="lt2" tx2="dk2" accent1="accent1" accent2="accent2" accent3="accent3" accent4="accent4" accent5="accent5" accent6="accent6" hlink="hlink" folHlink="folHlink"/>
  <p:sldLayoutIdLst>
    <p:sldLayoutId id="2147483731" r:id="rId1"/>
    <p:sldLayoutId id="2147483732" r:id="rId2"/>
  </p:sldLayoutIdLst>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xStyles>
    <p:titleStyle>
      <a:lvl1pPr algn="ctr" defTabSz="914400" rtl="0" eaLnBrk="1" latinLnBrk="0" hangingPunct="1">
        <a:lnSpc>
          <a:spcPct val="90000"/>
        </a:lnSpc>
        <a:spcBef>
          <a:spcPct val="0"/>
        </a:spcBef>
        <a:buNone/>
        <a:defRPr sz="4800" kern="1200">
          <a:solidFill>
            <a:schemeClr val="bg1"/>
          </a:solidFill>
          <a:latin typeface="Impact" panose="020B080603090205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15518E"/>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5518E"/>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rgbClr val="15518E"/>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15518E"/>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15518E"/>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userDrawn="1">
            <p:extLst>
              <p:ext uri="{D42A27DB-BD31-4B8C-83A1-F6EECF244321}">
                <p14:modId xmlns:p14="http://schemas.microsoft.com/office/powerpoint/2010/main" val="2230033785"/>
              </p:ext>
            </p:extLst>
          </p:nvPr>
        </p:nvGraphicFramePr>
        <p:xfrm>
          <a:off x="9397919" y="4335428"/>
          <a:ext cx="2611926" cy="1741647"/>
        </p:xfrm>
        <a:graphic>
          <a:graphicData uri="http://schemas.openxmlformats.org/presentationml/2006/ole">
            <mc:AlternateContent xmlns:mc="http://schemas.openxmlformats.org/markup-compatibility/2006">
              <mc:Choice xmlns:v="urn:schemas-microsoft-com:vml" Requires="v">
                <p:oleObj spid="_x0000_s11578" r:id="rId6" imgW="7619040" imgH="5079240" progId="">
                  <p:embed/>
                </p:oleObj>
              </mc:Choice>
              <mc:Fallback>
                <p:oleObj r:id="rId6" imgW="7619040" imgH="5079240" progId="">
                  <p:embed/>
                  <p:pic>
                    <p:nvPicPr>
                      <p:cNvPr id="0" name=""/>
                      <p:cNvPicPr/>
                      <p:nvPr/>
                    </p:nvPicPr>
                    <p:blipFill>
                      <a:blip r:embed="rId7"/>
                      <a:stretch>
                        <a:fillRect/>
                      </a:stretch>
                    </p:blipFill>
                    <p:spPr>
                      <a:xfrm>
                        <a:off x="9397919" y="4335428"/>
                        <a:ext cx="2611926" cy="1741647"/>
                      </a:xfrm>
                      <a:prstGeom prst="rect">
                        <a:avLst/>
                      </a:prstGeom>
                    </p:spPr>
                  </p:pic>
                </p:oleObj>
              </mc:Fallback>
            </mc:AlternateContent>
          </a:graphicData>
        </a:graphic>
      </p:graphicFrame>
      <p:graphicFrame>
        <p:nvGraphicFramePr>
          <p:cNvPr id="4" name="Object 3"/>
          <p:cNvGraphicFramePr>
            <a:graphicFrameLocks noChangeAspect="1"/>
          </p:cNvGraphicFramePr>
          <p:nvPr userDrawn="1">
            <p:extLst>
              <p:ext uri="{D42A27DB-BD31-4B8C-83A1-F6EECF244321}">
                <p14:modId xmlns:p14="http://schemas.microsoft.com/office/powerpoint/2010/main" val="475236083"/>
              </p:ext>
            </p:extLst>
          </p:nvPr>
        </p:nvGraphicFramePr>
        <p:xfrm>
          <a:off x="4290346" y="4246943"/>
          <a:ext cx="1828263" cy="1828263"/>
        </p:xfrm>
        <a:graphic>
          <a:graphicData uri="http://schemas.openxmlformats.org/presentationml/2006/ole">
            <mc:AlternateContent xmlns:mc="http://schemas.openxmlformats.org/markup-compatibility/2006">
              <mc:Choice xmlns:v="urn:schemas-microsoft-com:vml" Requires="v">
                <p:oleObj spid="_x0000_s11579" r:id="rId8" imgW="7619040" imgH="7619040" progId="">
                  <p:embed/>
                </p:oleObj>
              </mc:Choice>
              <mc:Fallback>
                <p:oleObj r:id="rId8" imgW="7619040" imgH="7619040" progId="">
                  <p:embed/>
                  <p:pic>
                    <p:nvPicPr>
                      <p:cNvPr id="0" name=""/>
                      <p:cNvPicPr/>
                      <p:nvPr/>
                    </p:nvPicPr>
                    <p:blipFill>
                      <a:blip r:embed="rId9"/>
                      <a:stretch>
                        <a:fillRect/>
                      </a:stretch>
                    </p:blipFill>
                    <p:spPr>
                      <a:xfrm>
                        <a:off x="4290346" y="4246943"/>
                        <a:ext cx="1828263" cy="1828263"/>
                      </a:xfrm>
                      <a:prstGeom prst="rect">
                        <a:avLst/>
                      </a:prstGeom>
                    </p:spPr>
                  </p:pic>
                </p:oleObj>
              </mc:Fallback>
            </mc:AlternateContent>
          </a:graphicData>
        </a:graphic>
      </p:graphicFrame>
      <p:graphicFrame>
        <p:nvGraphicFramePr>
          <p:cNvPr id="3" name="Object 2"/>
          <p:cNvGraphicFramePr>
            <a:graphicFrameLocks noChangeAspect="1"/>
          </p:cNvGraphicFramePr>
          <p:nvPr userDrawn="1">
            <p:extLst>
              <p:ext uri="{D42A27DB-BD31-4B8C-83A1-F6EECF244321}">
                <p14:modId xmlns:p14="http://schemas.microsoft.com/office/powerpoint/2010/main" val="3759570500"/>
              </p:ext>
            </p:extLst>
          </p:nvPr>
        </p:nvGraphicFramePr>
        <p:xfrm>
          <a:off x="6300244" y="4335428"/>
          <a:ext cx="2985968" cy="1761466"/>
        </p:xfrm>
        <a:graphic>
          <a:graphicData uri="http://schemas.openxmlformats.org/presentationml/2006/ole">
            <mc:AlternateContent xmlns:mc="http://schemas.openxmlformats.org/markup-compatibility/2006">
              <mc:Choice xmlns:v="urn:schemas-microsoft-com:vml" Requires="v">
                <p:oleObj spid="_x0000_s11580" r:id="rId10" imgW="7619040" imgH="4494960" progId="">
                  <p:embed/>
                </p:oleObj>
              </mc:Choice>
              <mc:Fallback>
                <p:oleObj r:id="rId10" imgW="7619040" imgH="4494960" progId="">
                  <p:embed/>
                  <p:pic>
                    <p:nvPicPr>
                      <p:cNvPr id="0" name=""/>
                      <p:cNvPicPr/>
                      <p:nvPr/>
                    </p:nvPicPr>
                    <p:blipFill>
                      <a:blip r:embed="rId11"/>
                      <a:stretch>
                        <a:fillRect/>
                      </a:stretch>
                    </p:blipFill>
                    <p:spPr>
                      <a:xfrm>
                        <a:off x="6300244" y="4335428"/>
                        <a:ext cx="2985968" cy="1761466"/>
                      </a:xfrm>
                      <a:prstGeom prst="rect">
                        <a:avLst/>
                      </a:prstGeom>
                    </p:spPr>
                  </p:pic>
                </p:oleObj>
              </mc:Fallback>
            </mc:AlternateContent>
          </a:graphicData>
        </a:graphic>
      </p:graphicFrame>
      <p:sp>
        <p:nvSpPr>
          <p:cNvPr id="12" name="Rectangle 11"/>
          <p:cNvSpPr/>
          <p:nvPr userDrawn="1"/>
        </p:nvSpPr>
        <p:spPr>
          <a:xfrm>
            <a:off x="0" y="-7469"/>
            <a:ext cx="4019549" cy="6900619"/>
          </a:xfrm>
          <a:prstGeom prst="rect">
            <a:avLst/>
          </a:prstGeom>
          <a:solidFill>
            <a:srgbClr val="F6B528"/>
          </a:solidFill>
          <a:ln>
            <a:solidFill>
              <a:srgbClr val="F6B5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5518E"/>
              </a:solidFill>
            </a:endParaRPr>
          </a:p>
        </p:txBody>
      </p:sp>
      <p:sp>
        <p:nvSpPr>
          <p:cNvPr id="15" name="TextBox 14">
            <a:extLst>
              <a:ext uri="{FF2B5EF4-FFF2-40B4-BE49-F238E27FC236}">
                <a16:creationId xmlns:a16="http://schemas.microsoft.com/office/drawing/2014/main" id="{755B8247-778F-44EA-ABF6-818DF8DFBAF3}"/>
              </a:ext>
            </a:extLst>
          </p:cNvPr>
          <p:cNvSpPr txBox="1"/>
          <p:nvPr userDrawn="1"/>
        </p:nvSpPr>
        <p:spPr>
          <a:xfrm>
            <a:off x="8638308" y="6595213"/>
            <a:ext cx="3553692" cy="230832"/>
          </a:xfrm>
          <a:prstGeom prst="rect">
            <a:avLst/>
          </a:prstGeom>
          <a:noFill/>
        </p:spPr>
        <p:txBody>
          <a:bodyPr wrap="square" rtlCol="0">
            <a:spAutoFit/>
          </a:bodyPr>
          <a:lstStyle/>
          <a:p>
            <a:r>
              <a:rPr lang="en-US" sz="900" b="0" i="0" kern="1200" dirty="0">
                <a:solidFill>
                  <a:schemeClr val="bg1"/>
                </a:solidFill>
                <a:effectLst/>
                <a:latin typeface="+mn-lt"/>
                <a:ea typeface="+mn-ea"/>
                <a:cs typeface="+mn-cs"/>
              </a:rPr>
              <a:t>All Content © Copyright 2020 Teamsters Safety and Health Department</a:t>
            </a:r>
            <a:endParaRPr lang="en-US" sz="900" dirty="0">
              <a:solidFill>
                <a:schemeClr val="bg1"/>
              </a:solidFill>
            </a:endParaRPr>
          </a:p>
        </p:txBody>
      </p:sp>
      <p:sp>
        <p:nvSpPr>
          <p:cNvPr id="14" name="TextBox 13"/>
          <p:cNvSpPr txBox="1"/>
          <p:nvPr userDrawn="1"/>
        </p:nvSpPr>
        <p:spPr>
          <a:xfrm>
            <a:off x="1512010" y="406345"/>
            <a:ext cx="10327064" cy="707886"/>
          </a:xfrm>
          <a:prstGeom prst="rect">
            <a:avLst/>
          </a:prstGeom>
          <a:noFill/>
        </p:spPr>
        <p:txBody>
          <a:bodyPr wrap="square" rtlCol="0">
            <a:spAutoFit/>
          </a:bodyPr>
          <a:lstStyle/>
          <a:p>
            <a:r>
              <a:rPr lang="en-US" sz="4000" b="0" dirty="0">
                <a:solidFill>
                  <a:srgbClr val="15518E"/>
                </a:solidFill>
                <a:latin typeface="Impact" panose="020B0806030902050204" pitchFamily="34" charset="0"/>
              </a:rPr>
              <a:t>TEAMSTERS </a:t>
            </a:r>
            <a:r>
              <a:rPr lang="en-US" sz="4000" b="0" baseline="0" dirty="0">
                <a:solidFill>
                  <a:srgbClr val="15518E"/>
                </a:solidFill>
                <a:latin typeface="Impact" panose="020B0806030902050204" pitchFamily="34" charset="0"/>
              </a:rPr>
              <a:t> </a:t>
            </a:r>
            <a:r>
              <a:rPr lang="en-US" sz="4000" b="0" baseline="0" dirty="0">
                <a:solidFill>
                  <a:srgbClr val="F6B528"/>
                </a:solidFill>
                <a:latin typeface="Impact" panose="020B0806030902050204" pitchFamily="34" charset="0"/>
              </a:rPr>
              <a:t>SAFETY AND HEALTH </a:t>
            </a:r>
            <a:endParaRPr lang="en-US" sz="4000" b="0" dirty="0">
              <a:solidFill>
                <a:srgbClr val="F6B528"/>
              </a:solidFill>
              <a:latin typeface="Impact" panose="020B0806030902050204" pitchFamily="34" charset="0"/>
            </a:endParaRPr>
          </a:p>
        </p:txBody>
      </p:sp>
      <p:sp>
        <p:nvSpPr>
          <p:cNvPr id="2" name="Title Placeholder 1"/>
          <p:cNvSpPr>
            <a:spLocks noGrp="1"/>
          </p:cNvSpPr>
          <p:nvPr>
            <p:ph type="title"/>
          </p:nvPr>
        </p:nvSpPr>
        <p:spPr>
          <a:xfrm>
            <a:off x="4019549" y="1849755"/>
            <a:ext cx="8172451" cy="1579245"/>
          </a:xfrm>
          <a:prstGeom prst="rect">
            <a:avLst/>
          </a:prstGeom>
        </p:spPr>
        <p:txBody>
          <a:bodyPr vert="horz" lIns="91440" tIns="45720" rIns="91440" bIns="45720" rtlCol="0" anchor="ctr">
            <a:noAutofit/>
          </a:bodyPr>
          <a:lstStyle/>
          <a:p>
            <a:r>
              <a:rPr lang="en-US" dirty="0"/>
              <a:t>Click to edit Master title style</a:t>
            </a:r>
          </a:p>
        </p:txBody>
      </p:sp>
      <p:pic>
        <p:nvPicPr>
          <p:cNvPr id="9" name="Picture 8">
            <a:extLst>
              <a:ext uri="{FF2B5EF4-FFF2-40B4-BE49-F238E27FC236}">
                <a16:creationId xmlns:a16="http://schemas.microsoft.com/office/drawing/2014/main" id="{429E8549-EB91-4053-9D2E-CB08AE7659B4}"/>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15524" y="1449593"/>
            <a:ext cx="3217301" cy="4163892"/>
          </a:xfrm>
          <a:prstGeom prst="rect">
            <a:avLst/>
          </a:prstGeom>
        </p:spPr>
      </p:pic>
      <p:sp>
        <p:nvSpPr>
          <p:cNvPr id="8" name="_color1" descr="© INSCALE GmbH, 26.05.2010&#10;http://www.presentationload.com/">
            <a:hlinkClick r:id="rId13" action="ppaction://hlinksldjump"/>
          </p:cNvPr>
          <p:cNvSpPr>
            <a:spLocks noChangeArrowheads="1"/>
          </p:cNvSpPr>
          <p:nvPr userDrawn="1">
            <p:custDataLst>
              <p:tags r:id="rId5"/>
            </p:custDataLst>
          </p:nvPr>
        </p:nvSpPr>
        <p:spPr bwMode="gray">
          <a:xfrm>
            <a:off x="11072613" y="6258212"/>
            <a:ext cx="937232" cy="207392"/>
          </a:xfrm>
          <a:prstGeom prst="rect">
            <a:avLst/>
          </a:prstGeom>
          <a:solidFill>
            <a:srgbClr val="F6B528"/>
          </a:solidFill>
          <a:ln w="12700">
            <a:solidFill>
              <a:srgbClr val="D01E2B"/>
            </a:solidFill>
            <a:miter lim="800000"/>
            <a:headEnd/>
            <a:tailEnd/>
          </a:ln>
          <a:effectLst/>
        </p:spPr>
        <p:txBody>
          <a:bodyPr lIns="0" tIns="0" rIns="0" bIns="0" anchor="ctr"/>
          <a:lstStyle/>
          <a:p>
            <a:pPr marL="0" marR="0" lvl="0" indent="0" algn="ctr" defTabSz="765615" eaLnBrk="0"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1">
                <a:ln>
                  <a:noFill/>
                </a:ln>
                <a:solidFill>
                  <a:srgbClr val="002060"/>
                </a:solidFill>
                <a:effectLst/>
                <a:uLnTx/>
                <a:uFillTx/>
                <a:latin typeface="Arial Black" pitchFamily="34" charset="0"/>
                <a:cs typeface="Arial" pitchFamily="34" charset="0"/>
              </a:rPr>
              <a:t>MAIN MENU</a:t>
            </a:r>
          </a:p>
        </p:txBody>
      </p:sp>
    </p:spTree>
    <p:extLst>
      <p:ext uri="{BB962C8B-B14F-4D97-AF65-F5344CB8AC3E}">
        <p14:creationId xmlns:p14="http://schemas.microsoft.com/office/powerpoint/2010/main" val="68678154"/>
      </p:ext>
    </p:extLst>
  </p:cSld>
  <p:clrMap bg1="lt1" tx1="dk1" bg2="lt2" tx2="dk2" accent1="accent1" accent2="accent2" accent3="accent3" accent4="accent4" accent5="accent5" accent6="accent6" hlink="hlink" folHlink="folHlink"/>
  <p:sldLayoutIdLst>
    <p:sldLayoutId id="2147483745" r:id="rId1"/>
    <p:sldLayoutId id="2147483746" r:id="rId2"/>
  </p:sldLayoutIdLst>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xStyles>
    <p:titleStyle>
      <a:lvl1pPr algn="ctr" defTabSz="914400" rtl="0" eaLnBrk="1" latinLnBrk="0" hangingPunct="1">
        <a:lnSpc>
          <a:spcPct val="90000"/>
        </a:lnSpc>
        <a:spcBef>
          <a:spcPct val="0"/>
        </a:spcBef>
        <a:buNone/>
        <a:defRPr sz="4800" kern="1200">
          <a:solidFill>
            <a:schemeClr val="bg1"/>
          </a:solidFill>
          <a:latin typeface="Impact" panose="020B080603090205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15518E"/>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5518E"/>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rgbClr val="15518E"/>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15518E"/>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15518E"/>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userDrawn="1">
            <p:extLst>
              <p:ext uri="{D42A27DB-BD31-4B8C-83A1-F6EECF244321}">
                <p14:modId xmlns:p14="http://schemas.microsoft.com/office/powerpoint/2010/main" val="444396257"/>
              </p:ext>
            </p:extLst>
          </p:nvPr>
        </p:nvGraphicFramePr>
        <p:xfrm>
          <a:off x="4717598" y="3636022"/>
          <a:ext cx="2645531" cy="2829582"/>
        </p:xfrm>
        <a:graphic>
          <a:graphicData uri="http://schemas.openxmlformats.org/presentationml/2006/ole">
            <mc:AlternateContent xmlns:mc="http://schemas.openxmlformats.org/markup-compatibility/2006">
              <mc:Choice xmlns:v="urn:schemas-microsoft-com:vml" Requires="v">
                <p:oleObj spid="_x0000_s23656" r:id="rId6" imgW="18234720" imgH="19504440" progId="">
                  <p:embed/>
                </p:oleObj>
              </mc:Choice>
              <mc:Fallback>
                <p:oleObj r:id="rId6" imgW="18234720" imgH="19504440" progId="">
                  <p:embed/>
                  <p:pic>
                    <p:nvPicPr>
                      <p:cNvPr id="0" name=""/>
                      <p:cNvPicPr/>
                      <p:nvPr/>
                    </p:nvPicPr>
                    <p:blipFill>
                      <a:blip r:embed="rId7"/>
                      <a:stretch>
                        <a:fillRect/>
                      </a:stretch>
                    </p:blipFill>
                    <p:spPr>
                      <a:xfrm>
                        <a:off x="4717598" y="3636022"/>
                        <a:ext cx="2645531" cy="2829582"/>
                      </a:xfrm>
                      <a:prstGeom prst="rect">
                        <a:avLst/>
                      </a:prstGeom>
                    </p:spPr>
                  </p:pic>
                </p:oleObj>
              </mc:Fallback>
            </mc:AlternateContent>
          </a:graphicData>
        </a:graphic>
      </p:graphicFrame>
      <p:sp>
        <p:nvSpPr>
          <p:cNvPr id="8" name="Rectangle 7">
            <a:extLst>
              <a:ext uri="{FF2B5EF4-FFF2-40B4-BE49-F238E27FC236}">
                <a16:creationId xmlns:a16="http://schemas.microsoft.com/office/drawing/2014/main" id="{4BD255E3-B324-4640-B9A1-2B4B89E20769}"/>
              </a:ext>
            </a:extLst>
          </p:cNvPr>
          <p:cNvSpPr/>
          <p:nvPr userDrawn="1"/>
        </p:nvSpPr>
        <p:spPr>
          <a:xfrm>
            <a:off x="4019549" y="-31956"/>
            <a:ext cx="8172451" cy="6882487"/>
          </a:xfrm>
          <a:prstGeom prst="rect">
            <a:avLst/>
          </a:prstGeom>
          <a:noFill/>
          <a:ln>
            <a:solidFill>
              <a:srgbClr val="F6B5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5518E"/>
              </a:solidFill>
            </a:endParaRPr>
          </a:p>
        </p:txBody>
      </p:sp>
      <p:sp>
        <p:nvSpPr>
          <p:cNvPr id="12" name="Rectangle 11"/>
          <p:cNvSpPr/>
          <p:nvPr userDrawn="1"/>
        </p:nvSpPr>
        <p:spPr>
          <a:xfrm>
            <a:off x="0" y="-7469"/>
            <a:ext cx="4019549" cy="6900619"/>
          </a:xfrm>
          <a:prstGeom prst="rect">
            <a:avLst/>
          </a:prstGeom>
          <a:solidFill>
            <a:srgbClr val="F6B528"/>
          </a:solidFill>
          <a:ln>
            <a:solidFill>
              <a:srgbClr val="F6B5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5518E"/>
              </a:solidFill>
            </a:endParaRPr>
          </a:p>
        </p:txBody>
      </p:sp>
      <p:sp>
        <p:nvSpPr>
          <p:cNvPr id="15" name="TextBox 14">
            <a:extLst>
              <a:ext uri="{FF2B5EF4-FFF2-40B4-BE49-F238E27FC236}">
                <a16:creationId xmlns:a16="http://schemas.microsoft.com/office/drawing/2014/main" id="{755B8247-778F-44EA-ABF6-818DF8DFBAF3}"/>
              </a:ext>
            </a:extLst>
          </p:cNvPr>
          <p:cNvSpPr txBox="1"/>
          <p:nvPr userDrawn="1"/>
        </p:nvSpPr>
        <p:spPr>
          <a:xfrm>
            <a:off x="8638308" y="6595213"/>
            <a:ext cx="3553692" cy="230832"/>
          </a:xfrm>
          <a:prstGeom prst="rect">
            <a:avLst/>
          </a:prstGeom>
          <a:noFill/>
          <a:ln>
            <a:noFill/>
          </a:ln>
        </p:spPr>
        <p:txBody>
          <a:bodyPr wrap="square" rtlCol="0">
            <a:spAutoFit/>
          </a:bodyPr>
          <a:lstStyle/>
          <a:p>
            <a:r>
              <a:rPr lang="en-US" sz="900" b="0" i="0" kern="1200" dirty="0">
                <a:solidFill>
                  <a:schemeClr val="bg1"/>
                </a:solidFill>
                <a:effectLst/>
                <a:latin typeface="+mn-lt"/>
                <a:ea typeface="+mn-ea"/>
                <a:cs typeface="+mn-cs"/>
              </a:rPr>
              <a:t>All Content © Copyright 2020 Teamsters Safety and Health Department</a:t>
            </a:r>
            <a:endParaRPr lang="en-US" sz="900" dirty="0">
              <a:solidFill>
                <a:schemeClr val="bg1"/>
              </a:solidFill>
            </a:endParaRPr>
          </a:p>
        </p:txBody>
      </p:sp>
      <p:sp>
        <p:nvSpPr>
          <p:cNvPr id="14" name="TextBox 13"/>
          <p:cNvSpPr txBox="1"/>
          <p:nvPr userDrawn="1"/>
        </p:nvSpPr>
        <p:spPr>
          <a:xfrm>
            <a:off x="1512010" y="406345"/>
            <a:ext cx="10327064" cy="707886"/>
          </a:xfrm>
          <a:prstGeom prst="rect">
            <a:avLst/>
          </a:prstGeom>
          <a:noFill/>
        </p:spPr>
        <p:txBody>
          <a:bodyPr wrap="square" rtlCol="0">
            <a:spAutoFit/>
          </a:bodyPr>
          <a:lstStyle/>
          <a:p>
            <a:r>
              <a:rPr lang="en-US" sz="4000" b="0" dirty="0">
                <a:solidFill>
                  <a:srgbClr val="15518E"/>
                </a:solidFill>
                <a:latin typeface="Impact" panose="020B0806030902050204" pitchFamily="34" charset="0"/>
              </a:rPr>
              <a:t>TEAMSTERS </a:t>
            </a:r>
            <a:r>
              <a:rPr lang="en-US" sz="4000" b="0" baseline="0" dirty="0">
                <a:solidFill>
                  <a:srgbClr val="15518E"/>
                </a:solidFill>
                <a:latin typeface="Impact" panose="020B0806030902050204" pitchFamily="34" charset="0"/>
              </a:rPr>
              <a:t> </a:t>
            </a:r>
            <a:r>
              <a:rPr lang="en-US" sz="4000" b="0" baseline="0" dirty="0">
                <a:solidFill>
                  <a:srgbClr val="F6B528"/>
                </a:solidFill>
                <a:latin typeface="Impact" panose="020B0806030902050204" pitchFamily="34" charset="0"/>
              </a:rPr>
              <a:t>SAFETY AND HEALTH </a:t>
            </a:r>
            <a:endParaRPr lang="en-US" sz="4000" b="0" dirty="0">
              <a:solidFill>
                <a:srgbClr val="F6B528"/>
              </a:solidFill>
              <a:latin typeface="Impact" panose="020B0806030902050204" pitchFamily="34" charset="0"/>
            </a:endParaRPr>
          </a:p>
        </p:txBody>
      </p:sp>
      <p:sp>
        <p:nvSpPr>
          <p:cNvPr id="2" name="Title Placeholder 1"/>
          <p:cNvSpPr>
            <a:spLocks noGrp="1"/>
          </p:cNvSpPr>
          <p:nvPr>
            <p:ph type="title"/>
          </p:nvPr>
        </p:nvSpPr>
        <p:spPr>
          <a:xfrm>
            <a:off x="4019549" y="1849755"/>
            <a:ext cx="8172451" cy="1579245"/>
          </a:xfrm>
          <a:prstGeom prst="rect">
            <a:avLst/>
          </a:prstGeom>
        </p:spPr>
        <p:txBody>
          <a:bodyPr vert="horz" lIns="91440" tIns="45720" rIns="91440" bIns="45720" rtlCol="0" anchor="ctr">
            <a:noAutofit/>
          </a:bodyPr>
          <a:lstStyle/>
          <a:p>
            <a:r>
              <a:rPr lang="en-US" dirty="0"/>
              <a:t>Click to edit Master title style</a:t>
            </a:r>
          </a:p>
        </p:txBody>
      </p:sp>
      <p:pic>
        <p:nvPicPr>
          <p:cNvPr id="9" name="Picture 8">
            <a:extLst>
              <a:ext uri="{FF2B5EF4-FFF2-40B4-BE49-F238E27FC236}">
                <a16:creationId xmlns:a16="http://schemas.microsoft.com/office/drawing/2014/main" id="{429E8549-EB91-4053-9D2E-CB08AE7659B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15524" y="1449593"/>
            <a:ext cx="3217301" cy="4163892"/>
          </a:xfrm>
          <a:prstGeom prst="rect">
            <a:avLst/>
          </a:prstGeom>
        </p:spPr>
      </p:pic>
      <p:sp>
        <p:nvSpPr>
          <p:cNvPr id="10" name="_color1" descr="© INSCALE GmbH, 26.05.2010&#10;http://www.presentationload.com/">
            <a:hlinkClick r:id="rId9" action="ppaction://hlinksldjump"/>
          </p:cNvPr>
          <p:cNvSpPr>
            <a:spLocks noChangeArrowheads="1"/>
          </p:cNvSpPr>
          <p:nvPr userDrawn="1">
            <p:custDataLst>
              <p:tags r:id="rId5"/>
            </p:custDataLst>
          </p:nvPr>
        </p:nvSpPr>
        <p:spPr bwMode="gray">
          <a:xfrm>
            <a:off x="11072613" y="6258212"/>
            <a:ext cx="937232" cy="207392"/>
          </a:xfrm>
          <a:prstGeom prst="rect">
            <a:avLst/>
          </a:prstGeom>
          <a:solidFill>
            <a:srgbClr val="F6B528"/>
          </a:solidFill>
          <a:ln w="12700">
            <a:solidFill>
              <a:srgbClr val="D01E2B"/>
            </a:solidFill>
            <a:miter lim="800000"/>
            <a:headEnd/>
            <a:tailEnd/>
          </a:ln>
          <a:effectLst/>
        </p:spPr>
        <p:txBody>
          <a:bodyPr lIns="0" tIns="0" rIns="0" bIns="0" anchor="ctr"/>
          <a:lstStyle/>
          <a:p>
            <a:pPr marL="0" marR="0" lvl="0" indent="0" algn="ctr" defTabSz="765615" eaLnBrk="0"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1">
                <a:ln>
                  <a:noFill/>
                </a:ln>
                <a:solidFill>
                  <a:srgbClr val="002060"/>
                </a:solidFill>
                <a:effectLst/>
                <a:uLnTx/>
                <a:uFillTx/>
                <a:latin typeface="Arial Black" pitchFamily="34" charset="0"/>
                <a:cs typeface="Arial" pitchFamily="34" charset="0"/>
              </a:rPr>
              <a:t>MAIN MENU</a:t>
            </a:r>
          </a:p>
        </p:txBody>
      </p:sp>
    </p:spTree>
    <p:extLst>
      <p:ext uri="{BB962C8B-B14F-4D97-AF65-F5344CB8AC3E}">
        <p14:creationId xmlns:p14="http://schemas.microsoft.com/office/powerpoint/2010/main" val="2304456725"/>
      </p:ext>
    </p:extLst>
  </p:cSld>
  <p:clrMap bg1="lt1" tx1="dk1" bg2="lt2" tx2="dk2" accent1="accent1" accent2="accent2" accent3="accent3" accent4="accent4" accent5="accent5" accent6="accent6" hlink="hlink" folHlink="folHlink"/>
  <p:sldLayoutIdLst>
    <p:sldLayoutId id="2147483748" r:id="rId1"/>
    <p:sldLayoutId id="2147483749" r:id="rId2"/>
  </p:sldLayoutIdLst>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xStyles>
    <p:titleStyle>
      <a:lvl1pPr algn="ctr" defTabSz="914400" rtl="0" eaLnBrk="1" latinLnBrk="0" hangingPunct="1">
        <a:lnSpc>
          <a:spcPct val="90000"/>
        </a:lnSpc>
        <a:spcBef>
          <a:spcPct val="0"/>
        </a:spcBef>
        <a:buNone/>
        <a:defRPr sz="4800" kern="1200">
          <a:solidFill>
            <a:schemeClr val="bg1"/>
          </a:solidFill>
          <a:latin typeface="Impact" panose="020B080603090205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15518E"/>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5518E"/>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rgbClr val="15518E"/>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15518E"/>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15518E"/>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BD255E3-B324-4640-B9A1-2B4B89E20769}"/>
              </a:ext>
            </a:extLst>
          </p:cNvPr>
          <p:cNvSpPr/>
          <p:nvPr userDrawn="1"/>
        </p:nvSpPr>
        <p:spPr>
          <a:xfrm>
            <a:off x="4019549" y="-31956"/>
            <a:ext cx="8172451" cy="6882487"/>
          </a:xfrm>
          <a:prstGeom prst="rect">
            <a:avLst/>
          </a:prstGeom>
          <a:solidFill>
            <a:srgbClr val="15518E"/>
          </a:solidFill>
          <a:ln>
            <a:solidFill>
              <a:srgbClr val="F6B5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5518E"/>
              </a:solidFill>
            </a:endParaRPr>
          </a:p>
        </p:txBody>
      </p:sp>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98503" y="0"/>
            <a:ext cx="14590503" cy="6893151"/>
          </a:xfrm>
          <a:prstGeom prst="rect">
            <a:avLst/>
          </a:prstGeom>
        </p:spPr>
      </p:pic>
      <p:sp>
        <p:nvSpPr>
          <p:cNvPr id="9" name="Rectangle 8"/>
          <p:cNvSpPr/>
          <p:nvPr userDrawn="1"/>
        </p:nvSpPr>
        <p:spPr>
          <a:xfrm>
            <a:off x="4019550" y="1"/>
            <a:ext cx="8418966" cy="689315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angle 11"/>
          <p:cNvSpPr/>
          <p:nvPr userDrawn="1"/>
        </p:nvSpPr>
        <p:spPr>
          <a:xfrm>
            <a:off x="0" y="-7469"/>
            <a:ext cx="4019549" cy="6900619"/>
          </a:xfrm>
          <a:prstGeom prst="rect">
            <a:avLst/>
          </a:prstGeom>
          <a:solidFill>
            <a:srgbClr val="F6B528"/>
          </a:solidFill>
          <a:ln>
            <a:solidFill>
              <a:srgbClr val="F6B5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5518E"/>
              </a:solidFill>
            </a:endParaRPr>
          </a:p>
        </p:txBody>
      </p:sp>
      <p:sp>
        <p:nvSpPr>
          <p:cNvPr id="15" name="TextBox 14">
            <a:extLst>
              <a:ext uri="{FF2B5EF4-FFF2-40B4-BE49-F238E27FC236}">
                <a16:creationId xmlns:a16="http://schemas.microsoft.com/office/drawing/2014/main" id="{755B8247-778F-44EA-ABF6-818DF8DFBAF3}"/>
              </a:ext>
            </a:extLst>
          </p:cNvPr>
          <p:cNvSpPr txBox="1"/>
          <p:nvPr userDrawn="1"/>
        </p:nvSpPr>
        <p:spPr>
          <a:xfrm>
            <a:off x="8638308" y="6595213"/>
            <a:ext cx="3553692" cy="230832"/>
          </a:xfrm>
          <a:prstGeom prst="rect">
            <a:avLst/>
          </a:prstGeom>
          <a:noFill/>
        </p:spPr>
        <p:txBody>
          <a:bodyPr wrap="square" rtlCol="0">
            <a:spAutoFit/>
          </a:bodyPr>
          <a:lstStyle/>
          <a:p>
            <a:r>
              <a:rPr lang="en-US" sz="900" b="0" i="0" kern="1200" dirty="0">
                <a:solidFill>
                  <a:schemeClr val="bg1"/>
                </a:solidFill>
                <a:effectLst/>
                <a:latin typeface="+mn-lt"/>
                <a:ea typeface="+mn-ea"/>
                <a:cs typeface="+mn-cs"/>
              </a:rPr>
              <a:t>All Content © Copyright 2020 Teamsters Safety and Health Department</a:t>
            </a:r>
            <a:endParaRPr lang="en-US" sz="900" dirty="0">
              <a:solidFill>
                <a:schemeClr val="bg1"/>
              </a:solidFill>
            </a:endParaRPr>
          </a:p>
        </p:txBody>
      </p:sp>
      <p:sp>
        <p:nvSpPr>
          <p:cNvPr id="14" name="TextBox 13"/>
          <p:cNvSpPr txBox="1"/>
          <p:nvPr userDrawn="1"/>
        </p:nvSpPr>
        <p:spPr>
          <a:xfrm>
            <a:off x="1512010" y="406345"/>
            <a:ext cx="10327064" cy="707886"/>
          </a:xfrm>
          <a:prstGeom prst="rect">
            <a:avLst/>
          </a:prstGeom>
          <a:noFill/>
        </p:spPr>
        <p:txBody>
          <a:bodyPr wrap="square" rtlCol="0">
            <a:spAutoFit/>
          </a:bodyPr>
          <a:lstStyle/>
          <a:p>
            <a:r>
              <a:rPr lang="en-US" sz="4000" b="0" dirty="0">
                <a:solidFill>
                  <a:srgbClr val="15518E"/>
                </a:solidFill>
                <a:latin typeface="Impact" panose="020B0806030902050204" pitchFamily="34" charset="0"/>
              </a:rPr>
              <a:t>TEAMSTERS </a:t>
            </a:r>
            <a:r>
              <a:rPr lang="en-US" sz="4000" b="0" baseline="0" dirty="0">
                <a:solidFill>
                  <a:srgbClr val="15518E"/>
                </a:solidFill>
                <a:latin typeface="Impact" panose="020B0806030902050204" pitchFamily="34" charset="0"/>
              </a:rPr>
              <a:t> </a:t>
            </a:r>
            <a:r>
              <a:rPr lang="en-US" sz="4000" b="0" baseline="0" dirty="0">
                <a:solidFill>
                  <a:srgbClr val="F6B528"/>
                </a:solidFill>
                <a:latin typeface="Impact" panose="020B0806030902050204" pitchFamily="34" charset="0"/>
              </a:rPr>
              <a:t>SAFETY AND HEALTH </a:t>
            </a:r>
            <a:endParaRPr lang="en-US" sz="4000" b="0" dirty="0">
              <a:solidFill>
                <a:srgbClr val="F6B528"/>
              </a:solidFill>
              <a:latin typeface="Impact" panose="020B0806030902050204" pitchFamily="34" charset="0"/>
            </a:endParaRPr>
          </a:p>
        </p:txBody>
      </p:sp>
      <p:sp>
        <p:nvSpPr>
          <p:cNvPr id="2" name="Title Placeholder 1"/>
          <p:cNvSpPr>
            <a:spLocks noGrp="1"/>
          </p:cNvSpPr>
          <p:nvPr>
            <p:ph type="title"/>
          </p:nvPr>
        </p:nvSpPr>
        <p:spPr>
          <a:xfrm>
            <a:off x="4019549" y="1849755"/>
            <a:ext cx="8172451" cy="1579245"/>
          </a:xfrm>
          <a:prstGeom prst="rect">
            <a:avLst/>
          </a:prstGeom>
        </p:spPr>
        <p:txBody>
          <a:bodyPr vert="horz" lIns="91440" tIns="45720" rIns="91440" bIns="45720" rtlCol="0" anchor="ctr">
            <a:noAutofit/>
          </a:bodyPr>
          <a:lstStyle/>
          <a:p>
            <a:r>
              <a:rPr lang="en-US" dirty="0"/>
              <a:t>Click to edit Master title style</a:t>
            </a:r>
          </a:p>
        </p:txBody>
      </p:sp>
      <p:pic>
        <p:nvPicPr>
          <p:cNvPr id="10" name="Picture 9">
            <a:extLst>
              <a:ext uri="{FF2B5EF4-FFF2-40B4-BE49-F238E27FC236}">
                <a16:creationId xmlns:a16="http://schemas.microsoft.com/office/drawing/2014/main" id="{429E8549-EB91-4053-9D2E-CB08AE7659B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15524" y="1449593"/>
            <a:ext cx="3217301" cy="4163892"/>
          </a:xfrm>
          <a:prstGeom prst="rect">
            <a:avLst/>
          </a:prstGeom>
        </p:spPr>
      </p:pic>
      <p:sp>
        <p:nvSpPr>
          <p:cNvPr id="11" name="_color1" descr="© INSCALE GmbH, 26.05.2010&#10;http://www.presentationload.com/">
            <a:hlinkClick r:id="rId7" action="ppaction://hlinksldjump"/>
          </p:cNvPr>
          <p:cNvSpPr>
            <a:spLocks noChangeArrowheads="1"/>
          </p:cNvSpPr>
          <p:nvPr userDrawn="1">
            <p:custDataLst>
              <p:tags r:id="rId4"/>
            </p:custDataLst>
          </p:nvPr>
        </p:nvSpPr>
        <p:spPr bwMode="gray">
          <a:xfrm>
            <a:off x="11072613" y="6258212"/>
            <a:ext cx="937232" cy="207392"/>
          </a:xfrm>
          <a:prstGeom prst="rect">
            <a:avLst/>
          </a:prstGeom>
          <a:solidFill>
            <a:srgbClr val="F6B528"/>
          </a:solidFill>
          <a:ln w="12700">
            <a:solidFill>
              <a:srgbClr val="D01E2B"/>
            </a:solidFill>
            <a:miter lim="800000"/>
            <a:headEnd/>
            <a:tailEnd/>
          </a:ln>
          <a:effectLst/>
        </p:spPr>
        <p:txBody>
          <a:bodyPr lIns="0" tIns="0" rIns="0" bIns="0" anchor="ctr"/>
          <a:lstStyle/>
          <a:p>
            <a:pPr marL="0" marR="0" lvl="0" indent="0" algn="ctr" defTabSz="765615" eaLnBrk="0"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1">
                <a:ln>
                  <a:noFill/>
                </a:ln>
                <a:solidFill>
                  <a:srgbClr val="002060"/>
                </a:solidFill>
                <a:effectLst/>
                <a:uLnTx/>
                <a:uFillTx/>
                <a:latin typeface="Arial Black" pitchFamily="34" charset="0"/>
                <a:cs typeface="Arial" pitchFamily="34" charset="0"/>
              </a:rPr>
              <a:t>MAIN MENU</a:t>
            </a:r>
          </a:p>
        </p:txBody>
      </p:sp>
    </p:spTree>
    <p:extLst>
      <p:ext uri="{BB962C8B-B14F-4D97-AF65-F5344CB8AC3E}">
        <p14:creationId xmlns:p14="http://schemas.microsoft.com/office/powerpoint/2010/main" val="2166086940"/>
      </p:ext>
    </p:extLst>
  </p:cSld>
  <p:clrMap bg1="lt1" tx1="dk1" bg2="lt2" tx2="dk2" accent1="accent1" accent2="accent2" accent3="accent3" accent4="accent4" accent5="accent5" accent6="accent6" hlink="hlink" folHlink="folHlink"/>
  <p:sldLayoutIdLst>
    <p:sldLayoutId id="2147483742" r:id="rId1"/>
    <p:sldLayoutId id="2147483743" r:id="rId2"/>
  </p:sldLayoutIdLst>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xStyles>
    <p:titleStyle>
      <a:lvl1pPr algn="ctr" defTabSz="914400" rtl="0" eaLnBrk="1" latinLnBrk="0" hangingPunct="1">
        <a:lnSpc>
          <a:spcPct val="90000"/>
        </a:lnSpc>
        <a:spcBef>
          <a:spcPct val="0"/>
        </a:spcBef>
        <a:buNone/>
        <a:defRPr sz="2800" kern="1200">
          <a:solidFill>
            <a:srgbClr val="F6B528"/>
          </a:solidFill>
          <a:latin typeface="Impact" panose="020B080603090205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15518E"/>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5518E"/>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rgbClr val="15518E"/>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15518E"/>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15518E"/>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28E9CA6-0843-430D-91EC-128120303293}"/>
              </a:ext>
            </a:extLst>
          </p:cNvPr>
          <p:cNvSpPr/>
          <p:nvPr userDrawn="1"/>
        </p:nvSpPr>
        <p:spPr>
          <a:xfrm>
            <a:off x="0" y="0"/>
            <a:ext cx="12192000" cy="6858000"/>
          </a:xfrm>
          <a:prstGeom prst="rect">
            <a:avLst/>
          </a:prstGeom>
          <a:solidFill>
            <a:srgbClr val="F6B5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173803" y="1688226"/>
            <a:ext cx="11761523" cy="72165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73802" y="2563208"/>
            <a:ext cx="11761523" cy="38597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p:cNvSpPr/>
          <p:nvPr userDrawn="1"/>
        </p:nvSpPr>
        <p:spPr>
          <a:xfrm>
            <a:off x="0" y="-1"/>
            <a:ext cx="12192000" cy="1495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0" y="6572922"/>
            <a:ext cx="12192000" cy="285078"/>
          </a:xfrm>
          <a:prstGeom prst="rect">
            <a:avLst/>
          </a:prstGeom>
          <a:solidFill>
            <a:srgbClr val="184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5518E"/>
              </a:solidFill>
            </a:endParaRPr>
          </a:p>
        </p:txBody>
      </p:sp>
      <p:sp>
        <p:nvSpPr>
          <p:cNvPr id="13" name="Rectangle 12"/>
          <p:cNvSpPr/>
          <p:nvPr userDrawn="1"/>
        </p:nvSpPr>
        <p:spPr>
          <a:xfrm flipV="1">
            <a:off x="22225" y="1489178"/>
            <a:ext cx="12192000" cy="45719"/>
          </a:xfrm>
          <a:prstGeom prst="rect">
            <a:avLst/>
          </a:prstGeom>
          <a:solidFill>
            <a:srgbClr val="15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5518E"/>
              </a:solidFill>
            </a:endParaRPr>
          </a:p>
        </p:txBody>
      </p:sp>
      <p:sp>
        <p:nvSpPr>
          <p:cNvPr id="14" name="TextBox 13"/>
          <p:cNvSpPr txBox="1"/>
          <p:nvPr userDrawn="1"/>
        </p:nvSpPr>
        <p:spPr>
          <a:xfrm>
            <a:off x="1618420" y="406345"/>
            <a:ext cx="10220654" cy="707886"/>
          </a:xfrm>
          <a:prstGeom prst="rect">
            <a:avLst/>
          </a:prstGeom>
          <a:noFill/>
        </p:spPr>
        <p:txBody>
          <a:bodyPr wrap="square" rtlCol="0">
            <a:spAutoFit/>
          </a:bodyPr>
          <a:lstStyle/>
          <a:p>
            <a:r>
              <a:rPr lang="en-US" sz="4000" b="0" dirty="0">
                <a:solidFill>
                  <a:srgbClr val="15518E"/>
                </a:solidFill>
                <a:latin typeface="Impact" panose="020B0806030902050204" pitchFamily="34" charset="0"/>
              </a:rPr>
              <a:t>TEAMSTERS </a:t>
            </a:r>
            <a:r>
              <a:rPr lang="en-US" sz="4000" b="0" baseline="0" dirty="0">
                <a:solidFill>
                  <a:srgbClr val="15518E"/>
                </a:solidFill>
                <a:latin typeface="Impact" panose="020B0806030902050204" pitchFamily="34" charset="0"/>
              </a:rPr>
              <a:t> </a:t>
            </a:r>
            <a:r>
              <a:rPr lang="en-US" sz="4000" b="0" baseline="0" dirty="0">
                <a:solidFill>
                  <a:srgbClr val="F6B528"/>
                </a:solidFill>
                <a:latin typeface="Impact" panose="020B0806030902050204" pitchFamily="34" charset="0"/>
              </a:rPr>
              <a:t>SAFETY AND HEALTH </a:t>
            </a:r>
            <a:endParaRPr lang="en-US" sz="4000" b="0" dirty="0">
              <a:solidFill>
                <a:srgbClr val="F6B528"/>
              </a:solidFill>
              <a:latin typeface="Impact" panose="020B0806030902050204" pitchFamily="34" charset="0"/>
            </a:endParaRPr>
          </a:p>
        </p:txBody>
      </p:sp>
      <p:sp>
        <p:nvSpPr>
          <p:cNvPr id="15" name="TextBox 14">
            <a:extLst>
              <a:ext uri="{FF2B5EF4-FFF2-40B4-BE49-F238E27FC236}">
                <a16:creationId xmlns:a16="http://schemas.microsoft.com/office/drawing/2014/main" id="{E7DD58DA-571C-4E72-9468-034049A40F52}"/>
              </a:ext>
            </a:extLst>
          </p:cNvPr>
          <p:cNvSpPr txBox="1"/>
          <p:nvPr userDrawn="1"/>
        </p:nvSpPr>
        <p:spPr>
          <a:xfrm>
            <a:off x="8638308" y="6595213"/>
            <a:ext cx="3553692" cy="230832"/>
          </a:xfrm>
          <a:prstGeom prst="rect">
            <a:avLst/>
          </a:prstGeom>
          <a:noFill/>
        </p:spPr>
        <p:txBody>
          <a:bodyPr wrap="square" rtlCol="0">
            <a:spAutoFit/>
          </a:bodyPr>
          <a:lstStyle/>
          <a:p>
            <a:r>
              <a:rPr lang="en-US" sz="900" b="0" i="0" kern="1200" dirty="0">
                <a:solidFill>
                  <a:schemeClr val="bg1"/>
                </a:solidFill>
                <a:effectLst/>
                <a:latin typeface="+mn-lt"/>
                <a:ea typeface="+mn-ea"/>
                <a:cs typeface="+mn-cs"/>
              </a:rPr>
              <a:t>All Content © Copyright 2020 Teamsters Safety and Health Department</a:t>
            </a:r>
            <a:endParaRPr lang="en-US" sz="900" dirty="0">
              <a:solidFill>
                <a:schemeClr val="bg1"/>
              </a:solidFill>
            </a:endParaRPr>
          </a:p>
        </p:txBody>
      </p:sp>
      <p:pic>
        <p:nvPicPr>
          <p:cNvPr id="17" name="Picture 16">
            <a:extLst>
              <a:ext uri="{FF2B5EF4-FFF2-40B4-BE49-F238E27FC236}">
                <a16:creationId xmlns:a16="http://schemas.microsoft.com/office/drawing/2014/main" id="{F24C4FA8-5F6D-414C-B3B0-82E25E7665C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46516" y="122080"/>
            <a:ext cx="1018978" cy="1327513"/>
          </a:xfrm>
          <a:prstGeom prst="rect">
            <a:avLst/>
          </a:prstGeom>
        </p:spPr>
      </p:pic>
    </p:spTree>
    <p:extLst>
      <p:ext uri="{BB962C8B-B14F-4D97-AF65-F5344CB8AC3E}">
        <p14:creationId xmlns:p14="http://schemas.microsoft.com/office/powerpoint/2010/main" val="2910086911"/>
      </p:ext>
    </p:extLst>
  </p:cSld>
  <p:clrMap bg1="lt1" tx1="dk1" bg2="lt2" tx2="dk2" accent1="accent1" accent2="accent2" accent3="accent3" accent4="accent4" accent5="accent5" accent6="accent6" hlink="hlink" folHlink="folHlink"/>
  <p:sldLayoutIdLst>
    <p:sldLayoutId id="2147483707" r:id="rId1"/>
    <p:sldLayoutId id="2147483711" r:id="rId2"/>
  </p:sldLayoutIdLst>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xStyles>
    <p:titleStyle>
      <a:lvl1pPr algn="l" defTabSz="914400" rtl="0" eaLnBrk="1" latinLnBrk="0" hangingPunct="1">
        <a:lnSpc>
          <a:spcPct val="90000"/>
        </a:lnSpc>
        <a:spcBef>
          <a:spcPct val="0"/>
        </a:spcBef>
        <a:buNone/>
        <a:defRPr sz="3600" kern="1200">
          <a:solidFill>
            <a:srgbClr val="15518E"/>
          </a:solidFill>
          <a:latin typeface="Impact" panose="020B080603090205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15518E"/>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5518E"/>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rgbClr val="15518E"/>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15518E"/>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15518E"/>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8.xml"/><Relationship Id="rId1" Type="http://schemas.openxmlformats.org/officeDocument/2006/relationships/vmlDrawing" Target="../drawings/vmlDrawing5.vml"/><Relationship Id="rId5" Type="http://schemas.openxmlformats.org/officeDocument/2006/relationships/image" Target="../media/image22.wmf"/><Relationship Id="rId4" Type="http://schemas.openxmlformats.org/officeDocument/2006/relationships/oleObject" Target="../embeddings/oleObject7.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8.xml"/><Relationship Id="rId1" Type="http://schemas.openxmlformats.org/officeDocument/2006/relationships/vmlDrawing" Target="../drawings/vmlDrawing6.vml"/><Relationship Id="rId5" Type="http://schemas.openxmlformats.org/officeDocument/2006/relationships/image" Target="../media/image23.wmf"/><Relationship Id="rId4" Type="http://schemas.openxmlformats.org/officeDocument/2006/relationships/oleObject" Target="../embeddings/oleObject8.bin"/></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8.xml"/><Relationship Id="rId1" Type="http://schemas.openxmlformats.org/officeDocument/2006/relationships/vmlDrawing" Target="../drawings/vmlDrawing7.vml"/><Relationship Id="rId5" Type="http://schemas.openxmlformats.org/officeDocument/2006/relationships/image" Target="../media/image24.wmf"/><Relationship Id="rId4" Type="http://schemas.openxmlformats.org/officeDocument/2006/relationships/oleObject" Target="../embeddings/oleObject9.bin"/></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8.xml"/><Relationship Id="rId1" Type="http://schemas.openxmlformats.org/officeDocument/2006/relationships/vmlDrawing" Target="../drawings/vmlDrawing8.vml"/><Relationship Id="rId4" Type="http://schemas.openxmlformats.org/officeDocument/2006/relationships/image" Target="../media/image25.wmf"/></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8.xml"/><Relationship Id="rId1" Type="http://schemas.openxmlformats.org/officeDocument/2006/relationships/vmlDrawing" Target="../drawings/vmlDrawing9.vml"/><Relationship Id="rId4" Type="http://schemas.openxmlformats.org/officeDocument/2006/relationships/image" Target="../media/image26.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8.xml"/><Relationship Id="rId1" Type="http://schemas.openxmlformats.org/officeDocument/2006/relationships/vmlDrawing" Target="../drawings/vmlDrawing10.vml"/><Relationship Id="rId4" Type="http://schemas.openxmlformats.org/officeDocument/2006/relationships/image" Target="../media/image27.wm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8.xml"/><Relationship Id="rId1" Type="http://schemas.openxmlformats.org/officeDocument/2006/relationships/vmlDrawing" Target="../drawings/vmlDrawing11.vml"/><Relationship Id="rId5" Type="http://schemas.openxmlformats.org/officeDocument/2006/relationships/image" Target="../media/image28.wmf"/><Relationship Id="rId4" Type="http://schemas.openxmlformats.org/officeDocument/2006/relationships/oleObject" Target="../embeddings/oleObject13.bin"/></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18.xml"/><Relationship Id="rId1" Type="http://schemas.openxmlformats.org/officeDocument/2006/relationships/vmlDrawing" Target="../drawings/vmlDrawing12.vml"/><Relationship Id="rId4" Type="http://schemas.openxmlformats.org/officeDocument/2006/relationships/image" Target="../media/image29.wmf"/></Relationships>
</file>

<file path=ppt/slides/_rels/slide23.xml.rels><?xml version="1.0" encoding="UTF-8" standalone="yes"?>
<Relationships xmlns="http://schemas.openxmlformats.org/package/2006/relationships"><Relationship Id="rId3" Type="http://schemas.openxmlformats.org/officeDocument/2006/relationships/hyperlink" Target="https://coronavirus.jhu.edu/map.html" TargetMode="External"/><Relationship Id="rId2" Type="http://schemas.openxmlformats.org/officeDocument/2006/relationships/hyperlink" Target="https://who.sprinklr.com/" TargetMode="External"/><Relationship Id="rId1" Type="http://schemas.openxmlformats.org/officeDocument/2006/relationships/slideLayout" Target="../slideLayouts/slideLayout18.xml"/><Relationship Id="rId4" Type="http://schemas.openxmlformats.org/officeDocument/2006/relationships/hyperlink" Target="https://www.bing.com/covid"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18.xml"/><Relationship Id="rId1" Type="http://schemas.openxmlformats.org/officeDocument/2006/relationships/vmlDrawing" Target="../drawings/vmlDrawing13.vml"/><Relationship Id="rId4" Type="http://schemas.openxmlformats.org/officeDocument/2006/relationships/image" Target="../media/image33.wmf"/></Relationships>
</file>

<file path=ppt/slides/_rels/slide29.xml.rels><?xml version="1.0" encoding="UTF-8" standalone="yes"?>
<Relationships xmlns="http://schemas.openxmlformats.org/package/2006/relationships"><Relationship Id="rId8" Type="http://schemas.openxmlformats.org/officeDocument/2006/relationships/image" Target="../media/image36.wmf"/><Relationship Id="rId3" Type="http://schemas.openxmlformats.org/officeDocument/2006/relationships/oleObject" Target="../embeddings/oleObject16.bin"/><Relationship Id="rId7" Type="http://schemas.openxmlformats.org/officeDocument/2006/relationships/oleObject" Target="../embeddings/oleObject18.bin"/><Relationship Id="rId2" Type="http://schemas.openxmlformats.org/officeDocument/2006/relationships/slideLayout" Target="../slideLayouts/slideLayout18.xml"/><Relationship Id="rId1" Type="http://schemas.openxmlformats.org/officeDocument/2006/relationships/vmlDrawing" Target="../drawings/vmlDrawing14.vml"/><Relationship Id="rId6" Type="http://schemas.openxmlformats.org/officeDocument/2006/relationships/image" Target="../media/image35.wmf"/><Relationship Id="rId5" Type="http://schemas.openxmlformats.org/officeDocument/2006/relationships/oleObject" Target="../embeddings/oleObject17.bin"/><Relationship Id="rId4" Type="http://schemas.openxmlformats.org/officeDocument/2006/relationships/image" Target="../media/image34.w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0.png"/><Relationship Id="rId4" Type="http://schemas.openxmlformats.org/officeDocument/2006/relationships/notesSlide" Target="../notesSlides/notesSlide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2.png"/><Relationship Id="rId1" Type="http://schemas.openxmlformats.org/officeDocument/2006/relationships/slideLayout" Target="../slideLayouts/slideLayout18.xml"/><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18.xml"/><Relationship Id="rId1" Type="http://schemas.openxmlformats.org/officeDocument/2006/relationships/vmlDrawing" Target="../drawings/vmlDrawing15.vml"/><Relationship Id="rId6" Type="http://schemas.openxmlformats.org/officeDocument/2006/relationships/image" Target="../media/image46.wmf"/><Relationship Id="rId5" Type="http://schemas.openxmlformats.org/officeDocument/2006/relationships/oleObject" Target="../embeddings/oleObject20.bin"/><Relationship Id="rId4" Type="http://schemas.openxmlformats.org/officeDocument/2006/relationships/image" Target="../media/image45.wmf"/></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18.xml"/><Relationship Id="rId1" Type="http://schemas.openxmlformats.org/officeDocument/2006/relationships/vmlDrawing" Target="../drawings/vmlDrawing16.vml"/><Relationship Id="rId6" Type="http://schemas.openxmlformats.org/officeDocument/2006/relationships/image" Target="../media/image48.wmf"/><Relationship Id="rId5" Type="http://schemas.openxmlformats.org/officeDocument/2006/relationships/oleObject" Target="../embeddings/oleObject22.bin"/><Relationship Id="rId4" Type="http://schemas.openxmlformats.org/officeDocument/2006/relationships/image" Target="../media/image47.wmf"/></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50.wmf"/><Relationship Id="rId2" Type="http://schemas.openxmlformats.org/officeDocument/2006/relationships/slideLayout" Target="../slideLayouts/slideLayout18.xml"/><Relationship Id="rId1" Type="http://schemas.openxmlformats.org/officeDocument/2006/relationships/vmlDrawing" Target="../drawings/vmlDrawing17.vml"/><Relationship Id="rId6" Type="http://schemas.openxmlformats.org/officeDocument/2006/relationships/oleObject" Target="../embeddings/oleObject24.bin"/><Relationship Id="rId5" Type="http://schemas.openxmlformats.org/officeDocument/2006/relationships/image" Target="../media/image49.wmf"/><Relationship Id="rId4" Type="http://schemas.openxmlformats.org/officeDocument/2006/relationships/oleObject" Target="../embeddings/oleObject23.bin"/></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18.xml"/><Relationship Id="rId1" Type="http://schemas.openxmlformats.org/officeDocument/2006/relationships/vmlDrawing" Target="../drawings/vmlDrawing18.vml"/><Relationship Id="rId4" Type="http://schemas.openxmlformats.org/officeDocument/2006/relationships/image" Target="../media/image51.wmf"/></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18.xml"/><Relationship Id="rId1" Type="http://schemas.openxmlformats.org/officeDocument/2006/relationships/vmlDrawing" Target="../drawings/vmlDrawing19.vml"/><Relationship Id="rId4" Type="http://schemas.openxmlformats.org/officeDocument/2006/relationships/image" Target="../media/image52.wmf"/></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18.xml"/><Relationship Id="rId1" Type="http://schemas.openxmlformats.org/officeDocument/2006/relationships/vmlDrawing" Target="../drawings/vmlDrawing20.vml"/><Relationship Id="rId4" Type="http://schemas.openxmlformats.org/officeDocument/2006/relationships/image" Target="../media/image53.wmf"/></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18.xml"/><Relationship Id="rId1" Type="http://schemas.openxmlformats.org/officeDocument/2006/relationships/vmlDrawing" Target="../drawings/vmlDrawing21.vml"/><Relationship Id="rId4" Type="http://schemas.openxmlformats.org/officeDocument/2006/relationships/image" Target="../media/image54.w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18.xml"/><Relationship Id="rId1" Type="http://schemas.openxmlformats.org/officeDocument/2006/relationships/vmlDrawing" Target="../drawings/vmlDrawing22.vml"/><Relationship Id="rId4" Type="http://schemas.openxmlformats.org/officeDocument/2006/relationships/image" Target="../media/image55.w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58.wmf"/><Relationship Id="rId2" Type="http://schemas.openxmlformats.org/officeDocument/2006/relationships/slideLayout" Target="../slideLayouts/slideLayout18.xml"/><Relationship Id="rId1" Type="http://schemas.openxmlformats.org/officeDocument/2006/relationships/vmlDrawing" Target="../drawings/vmlDrawing23.vml"/><Relationship Id="rId6" Type="http://schemas.openxmlformats.org/officeDocument/2006/relationships/oleObject" Target="../embeddings/oleObject31.bin"/><Relationship Id="rId5" Type="http://schemas.openxmlformats.org/officeDocument/2006/relationships/image" Target="../media/image57.wmf"/><Relationship Id="rId4" Type="http://schemas.openxmlformats.org/officeDocument/2006/relationships/oleObject" Target="../embeddings/oleObject30.bin"/></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slideLayout" Target="../slideLayouts/slideLayout18.xml"/><Relationship Id="rId1" Type="http://schemas.openxmlformats.org/officeDocument/2006/relationships/vmlDrawing" Target="../drawings/vmlDrawing24.vml"/><Relationship Id="rId6" Type="http://schemas.openxmlformats.org/officeDocument/2006/relationships/image" Target="../media/image64.jpeg"/><Relationship Id="rId5" Type="http://schemas.openxmlformats.org/officeDocument/2006/relationships/image" Target="../media/image62.wmf"/><Relationship Id="rId4" Type="http://schemas.openxmlformats.org/officeDocument/2006/relationships/oleObject" Target="../embeddings/oleObject32.bin"/></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66.png"/></Relationships>
</file>

<file path=ppt/slides/_rels/slide56.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69.png"/><Relationship Id="rId2" Type="http://schemas.openxmlformats.org/officeDocument/2006/relationships/slideLayout" Target="../slideLayouts/slideLayout18.xml"/><Relationship Id="rId1" Type="http://schemas.openxmlformats.org/officeDocument/2006/relationships/vmlDrawing" Target="../drawings/vmlDrawing25.vml"/><Relationship Id="rId6" Type="http://schemas.openxmlformats.org/officeDocument/2006/relationships/image" Target="../media/image68.jpeg"/><Relationship Id="rId5" Type="http://schemas.openxmlformats.org/officeDocument/2006/relationships/image" Target="../media/image22.wmf"/><Relationship Id="rId4" Type="http://schemas.openxmlformats.org/officeDocument/2006/relationships/oleObject" Target="../embeddings/oleObject33.bin"/></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0.png"/><Relationship Id="rId5" Type="http://schemas.microsoft.com/office/2017/04/relationships/track" Target="../media/track1.vtt"/><Relationship Id="rId4" Type="http://schemas.openxmlformats.org/officeDocument/2006/relationships/notesSlide" Target="../notesSlides/notesSlide15.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8.xml"/><Relationship Id="rId1" Type="http://schemas.openxmlformats.org/officeDocument/2006/relationships/vmlDrawing" Target="../drawings/vmlDrawing26.vml"/><Relationship Id="rId5" Type="http://schemas.openxmlformats.org/officeDocument/2006/relationships/image" Target="../media/image71.wmf"/><Relationship Id="rId4" Type="http://schemas.openxmlformats.org/officeDocument/2006/relationships/oleObject" Target="../embeddings/oleObject34.bin"/></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Layout" Target="../slideLayouts/slideLayout18.xml"/><Relationship Id="rId1" Type="http://schemas.openxmlformats.org/officeDocument/2006/relationships/vmlDrawing" Target="../drawings/vmlDrawing27.vml"/><Relationship Id="rId4" Type="http://schemas.openxmlformats.org/officeDocument/2006/relationships/image" Target="../media/image72.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77.png"/><Relationship Id="rId4" Type="http://schemas.openxmlformats.org/officeDocument/2006/relationships/notesSlide" Target="../notesSlides/notesSlide18.xml"/></Relationships>
</file>

<file path=ppt/slides/_rels/slide67.xml.rels><?xml version="1.0" encoding="UTF-8" standalone="yes"?>
<Relationships xmlns="http://schemas.openxmlformats.org/package/2006/relationships"><Relationship Id="rId3" Type="http://schemas.openxmlformats.org/officeDocument/2006/relationships/hyperlink" Target="https://www.cdc.gov/coronavirus/2019-nCoV/index.html" TargetMode="External"/><Relationship Id="rId7" Type="http://schemas.openxmlformats.org/officeDocument/2006/relationships/image" Target="../media/image79.emf"/><Relationship Id="rId2" Type="http://schemas.openxmlformats.org/officeDocument/2006/relationships/slideLayout" Target="../slideLayouts/slideLayout18.xml"/><Relationship Id="rId1" Type="http://schemas.openxmlformats.org/officeDocument/2006/relationships/vmlDrawing" Target="../drawings/vmlDrawing28.vml"/><Relationship Id="rId6" Type="http://schemas.openxmlformats.org/officeDocument/2006/relationships/oleObject" Target="../embeddings/oleObject37.bin"/><Relationship Id="rId5" Type="http://schemas.openxmlformats.org/officeDocument/2006/relationships/image" Target="../media/image78.emf"/><Relationship Id="rId4" Type="http://schemas.openxmlformats.org/officeDocument/2006/relationships/oleObject" Target="../embeddings/oleObject36.bin"/></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8" Type="http://schemas.openxmlformats.org/officeDocument/2006/relationships/slide" Target="slide34.xml"/><Relationship Id="rId13" Type="http://schemas.openxmlformats.org/officeDocument/2006/relationships/image" Target="../media/image20.jpg"/><Relationship Id="rId3" Type="http://schemas.openxmlformats.org/officeDocument/2006/relationships/image" Target="../media/image15.jpg"/><Relationship Id="rId7" Type="http://schemas.openxmlformats.org/officeDocument/2006/relationships/image" Target="../media/image17.jpg"/><Relationship Id="rId12" Type="http://schemas.openxmlformats.org/officeDocument/2006/relationships/slide" Target="slide60.xml"/><Relationship Id="rId2" Type="http://schemas.openxmlformats.org/officeDocument/2006/relationships/slide" Target="slide8.xml"/><Relationship Id="rId1" Type="http://schemas.openxmlformats.org/officeDocument/2006/relationships/slideLayout" Target="../slideLayouts/slideLayout20.xml"/><Relationship Id="rId6" Type="http://schemas.openxmlformats.org/officeDocument/2006/relationships/slide" Target="slide24.xml"/><Relationship Id="rId11" Type="http://schemas.openxmlformats.org/officeDocument/2006/relationships/image" Target="../media/image19.jpg"/><Relationship Id="rId5" Type="http://schemas.openxmlformats.org/officeDocument/2006/relationships/image" Target="../media/image16.jpg"/><Relationship Id="rId10" Type="http://schemas.openxmlformats.org/officeDocument/2006/relationships/slide" Target="slide39.xml"/><Relationship Id="rId4" Type="http://schemas.openxmlformats.org/officeDocument/2006/relationships/slide" Target="slide12.xml"/><Relationship Id="rId9" Type="http://schemas.openxmlformats.org/officeDocument/2006/relationships/image" Target="../media/image1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A0143-CEA2-42B7-AEF9-75740FACF2A0}"/>
              </a:ext>
            </a:extLst>
          </p:cNvPr>
          <p:cNvSpPr>
            <a:spLocks noGrp="1"/>
          </p:cNvSpPr>
          <p:nvPr>
            <p:ph type="title"/>
          </p:nvPr>
        </p:nvSpPr>
        <p:spPr>
          <a:xfrm>
            <a:off x="5694218" y="494306"/>
            <a:ext cx="8757278" cy="1105894"/>
          </a:xfrm>
        </p:spPr>
        <p:txBody>
          <a:bodyPr>
            <a:noAutofit/>
          </a:bodyPr>
          <a:lstStyle/>
          <a:p>
            <a:r>
              <a:rPr lang="en-US" sz="6000" dirty="0"/>
              <a:t>COVID-19 Pandemic</a:t>
            </a:r>
          </a:p>
        </p:txBody>
      </p:sp>
      <p:sp>
        <p:nvSpPr>
          <p:cNvPr id="3" name="Content Placeholder 2">
            <a:extLst>
              <a:ext uri="{FF2B5EF4-FFF2-40B4-BE49-F238E27FC236}">
                <a16:creationId xmlns:a16="http://schemas.microsoft.com/office/drawing/2014/main" id="{11D15C15-9623-4F0E-99D0-A9467692F384}"/>
              </a:ext>
            </a:extLst>
          </p:cNvPr>
          <p:cNvSpPr>
            <a:spLocks noGrp="1"/>
          </p:cNvSpPr>
          <p:nvPr>
            <p:ph idx="1"/>
          </p:nvPr>
        </p:nvSpPr>
        <p:spPr>
          <a:xfrm>
            <a:off x="5529834" y="1523999"/>
            <a:ext cx="6501204" cy="4094747"/>
          </a:xfrm>
        </p:spPr>
        <p:txBody>
          <a:bodyPr/>
          <a:lstStyle/>
          <a:p>
            <a:endParaRPr lang="en-US" dirty="0">
              <a:solidFill>
                <a:srgbClr val="FFFFFF"/>
              </a:solidFill>
              <a:latin typeface="Impact" panose="020B0806030902050204" pitchFamily="34" charset="0"/>
            </a:endParaRPr>
          </a:p>
          <a:p>
            <a:pPr marL="0" indent="0">
              <a:buNone/>
            </a:pPr>
            <a:r>
              <a:rPr lang="en-US" sz="6600" dirty="0">
                <a:latin typeface="Impact" panose="020B0806030902050204" pitchFamily="34" charset="0"/>
              </a:rPr>
              <a:t>Workplace </a:t>
            </a:r>
          </a:p>
          <a:p>
            <a:pPr marL="0" indent="0">
              <a:buNone/>
            </a:pPr>
            <a:r>
              <a:rPr lang="en-US" sz="3200" dirty="0">
                <a:solidFill>
                  <a:srgbClr val="FFFFFF"/>
                </a:solidFill>
                <a:latin typeface="Impact" panose="020B0806030902050204" pitchFamily="34" charset="0"/>
              </a:rPr>
              <a:t>Safety and Health Awareness</a:t>
            </a:r>
          </a:p>
          <a:p>
            <a:pPr marL="0" indent="0">
              <a:buNone/>
            </a:pPr>
            <a:r>
              <a:rPr lang="en-US" sz="3200" dirty="0">
                <a:solidFill>
                  <a:srgbClr val="FFFFFF"/>
                </a:solidFill>
                <a:latin typeface="Impact" panose="020B0806030902050204" pitchFamily="34" charset="0"/>
              </a:rPr>
              <a:t>1 Hour – Virtual Classroom Training</a:t>
            </a:r>
          </a:p>
        </p:txBody>
      </p:sp>
    </p:spTree>
    <p:extLst>
      <p:ext uri="{BB962C8B-B14F-4D97-AF65-F5344CB8AC3E}">
        <p14:creationId xmlns:p14="http://schemas.microsoft.com/office/powerpoint/2010/main" val="34134423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OSHA Standards</a:t>
            </a:r>
          </a:p>
        </p:txBody>
      </p:sp>
      <p:sp>
        <p:nvSpPr>
          <p:cNvPr id="3" name="Content Placeholder 2"/>
          <p:cNvSpPr>
            <a:spLocks noGrp="1"/>
          </p:cNvSpPr>
          <p:nvPr>
            <p:ph idx="1"/>
          </p:nvPr>
        </p:nvSpPr>
        <p:spPr/>
        <p:txBody>
          <a:bodyPr>
            <a:normAutofit/>
          </a:bodyPr>
          <a:lstStyle/>
          <a:p>
            <a:pPr marL="0" indent="0">
              <a:buNone/>
            </a:pPr>
            <a:r>
              <a:rPr lang="en-US" b="1" dirty="0">
                <a:solidFill>
                  <a:srgbClr val="C00000"/>
                </a:solidFill>
              </a:rPr>
              <a:t>Several OSHA standards and directives are directly applicable to protecting workers against transmission of infectious agents. These include: </a:t>
            </a:r>
          </a:p>
          <a:p>
            <a:r>
              <a:rPr lang="en-US" sz="2000" dirty="0"/>
              <a:t>OSHA's </a:t>
            </a:r>
            <a:r>
              <a:rPr lang="en-US" sz="2000" b="1" dirty="0" err="1"/>
              <a:t>Bloodborne</a:t>
            </a:r>
            <a:r>
              <a:rPr lang="en-US" sz="2000" b="1" dirty="0"/>
              <a:t> Pathogens standard (29 CFR 1910.1030)</a:t>
            </a:r>
            <a:r>
              <a:rPr lang="en-US" sz="2000" dirty="0"/>
              <a:t> which provides protection of workers from exposures to blood and body fluids that may contain </a:t>
            </a:r>
            <a:r>
              <a:rPr lang="en-US" sz="2000" dirty="0" err="1"/>
              <a:t>bloodborne</a:t>
            </a:r>
            <a:r>
              <a:rPr lang="en-US" sz="2000" dirty="0"/>
              <a:t> infectious agents</a:t>
            </a:r>
          </a:p>
          <a:p>
            <a:r>
              <a:rPr lang="en-US" sz="2000" dirty="0"/>
              <a:t>OSHA's </a:t>
            </a:r>
            <a:r>
              <a:rPr lang="en-US" sz="2000" b="1" dirty="0"/>
              <a:t>Personal Protective Equipment standard (29 CFR 1910.132)</a:t>
            </a:r>
            <a:r>
              <a:rPr lang="en-US" sz="2000" dirty="0"/>
              <a:t> </a:t>
            </a:r>
          </a:p>
          <a:p>
            <a:r>
              <a:rPr lang="en-US" sz="2000" b="1" dirty="0"/>
              <a:t>Respiratory Protection standard (29 CFR 1910.134)</a:t>
            </a:r>
            <a:r>
              <a:rPr lang="en-US" sz="2000" dirty="0"/>
              <a:t> which provide protection for workers when exposed to contact, droplet and airborne transmissible infectious agents; and OSHA's </a:t>
            </a:r>
            <a:r>
              <a:rPr lang="en-US" sz="2000" i="1" dirty="0"/>
              <a:t>TB compliance directive</a:t>
            </a:r>
            <a:r>
              <a:rPr lang="en-US" sz="2000" dirty="0"/>
              <a:t> which protects workers against exposure to TB through enforcement of existing applicable OSHA standards and the </a:t>
            </a:r>
            <a:r>
              <a:rPr lang="en-US" sz="2000" b="1" dirty="0"/>
              <a:t>General Duty Clause of the OSH Act</a:t>
            </a:r>
            <a:endParaRPr lang="en-US" dirty="0"/>
          </a:p>
          <a:p>
            <a:r>
              <a:rPr lang="en-US" sz="2000" dirty="0"/>
              <a:t>OSHA</a:t>
            </a:r>
            <a:r>
              <a:rPr lang="en-US" sz="2000" b="1" dirty="0"/>
              <a:t> HAZCOM </a:t>
            </a:r>
            <a:r>
              <a:rPr lang="en-US" sz="2000" b="1"/>
              <a:t>standard 29CFR 1910.1200 </a:t>
            </a:r>
            <a:r>
              <a:rPr lang="en-US" sz="2000" b="1" dirty="0"/>
              <a:t>including GHS</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28960177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ea typeface="ＭＳ Ｐゴシック" panose="020B0600070205080204" pitchFamily="34" charset="-128"/>
              </a:rPr>
              <a:t>Employer and Worker Responsibilities</a:t>
            </a:r>
            <a:endParaRPr lang="en-US" dirty="0"/>
          </a:p>
        </p:txBody>
      </p:sp>
      <p:sp>
        <p:nvSpPr>
          <p:cNvPr id="3" name="Content Placeholder 2"/>
          <p:cNvSpPr>
            <a:spLocks noGrp="1"/>
          </p:cNvSpPr>
          <p:nvPr>
            <p:ph idx="1"/>
          </p:nvPr>
        </p:nvSpPr>
        <p:spPr/>
        <p:txBody>
          <a:bodyPr/>
          <a:lstStyle/>
          <a:p>
            <a:pPr>
              <a:buFontTx/>
              <a:buNone/>
            </a:pPr>
            <a:r>
              <a:rPr lang="en-US" altLang="en-US" b="1" dirty="0">
                <a:solidFill>
                  <a:srgbClr val="C00000"/>
                </a:solidFill>
                <a:ea typeface="ＭＳ Ｐゴシック" panose="020B0600070205080204" pitchFamily="34" charset="-128"/>
              </a:rPr>
              <a:t>Employers and workers have responsibilities under the OSH Act.</a:t>
            </a:r>
          </a:p>
          <a:p>
            <a:pPr>
              <a:buFontTx/>
              <a:buNone/>
            </a:pPr>
            <a:r>
              <a:rPr lang="en-US" altLang="en-US" dirty="0">
                <a:ea typeface="ＭＳ Ｐゴシック" panose="020B0600070205080204" pitchFamily="34" charset="-128"/>
              </a:rPr>
              <a:t> • The Occupational Safety and Health Act requires that employers  </a:t>
            </a:r>
            <a:r>
              <a:rPr lang="en-US" altLang="en-US" b="1" dirty="0">
                <a:ea typeface="ＭＳ Ｐゴシック" panose="020B0600070205080204" pitchFamily="34" charset="-128"/>
              </a:rPr>
              <a:t>provide a safe and healthy workplace free of recognized hazards and follow OSHA standards</a:t>
            </a:r>
            <a:r>
              <a:rPr lang="en-US" altLang="en-US" dirty="0">
                <a:ea typeface="ＭＳ Ｐゴシック" panose="020B0600070205080204" pitchFamily="34" charset="-128"/>
              </a:rPr>
              <a:t> </a:t>
            </a:r>
          </a:p>
          <a:p>
            <a:pPr marL="169863" indent="-169863">
              <a:buFontTx/>
              <a:buNone/>
            </a:pPr>
            <a:r>
              <a:rPr lang="en-US" altLang="en-US" dirty="0">
                <a:ea typeface="ＭＳ Ｐゴシック" panose="020B0600070205080204" pitchFamily="34" charset="-128"/>
              </a:rPr>
              <a:t>• Workers should participate in the development and implementation of the employer’s safety and health policies and help ensure that they are appropriate and implemented </a:t>
            </a:r>
          </a:p>
          <a:p>
            <a:pPr marL="169863" indent="-169863">
              <a:buFontTx/>
              <a:buNone/>
            </a:pPr>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26065115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B7FE7-7BA8-4392-B3F2-6B660DDC8205}"/>
              </a:ext>
            </a:extLst>
          </p:cNvPr>
          <p:cNvSpPr>
            <a:spLocks noGrp="1"/>
          </p:cNvSpPr>
          <p:nvPr>
            <p:ph type="title"/>
          </p:nvPr>
        </p:nvSpPr>
        <p:spPr/>
        <p:txBody>
          <a:bodyPr>
            <a:noAutofit/>
          </a:bodyPr>
          <a:lstStyle/>
          <a:p>
            <a:r>
              <a:rPr lang="en-US" sz="4800" dirty="0">
                <a:solidFill>
                  <a:srgbClr val="FFFFFF"/>
                </a:solidFill>
              </a:rPr>
              <a:t>WHAT IS COVID-19</a:t>
            </a:r>
          </a:p>
        </p:txBody>
      </p:sp>
      <p:sp>
        <p:nvSpPr>
          <p:cNvPr id="5" name="Content Placeholder 4"/>
          <p:cNvSpPr>
            <a:spLocks noGrp="1"/>
          </p:cNvSpPr>
          <p:nvPr>
            <p:ph idx="1"/>
          </p:nvPr>
        </p:nvSpPr>
        <p:spPr/>
        <p:txBody>
          <a:bodyPr/>
          <a:lstStyle/>
          <a:p>
            <a:endParaRPr lang="en-US"/>
          </a:p>
        </p:txBody>
      </p:sp>
    </p:spTree>
    <p:extLst>
      <p:ext uri="{BB962C8B-B14F-4D97-AF65-F5344CB8AC3E}">
        <p14:creationId xmlns:p14="http://schemas.microsoft.com/office/powerpoint/2010/main" val="36454044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COVID-19 - Learning Objectives</a:t>
            </a:r>
          </a:p>
        </p:txBody>
      </p:sp>
      <p:sp>
        <p:nvSpPr>
          <p:cNvPr id="3" name="Content Placeholder 2"/>
          <p:cNvSpPr>
            <a:spLocks noGrp="1"/>
          </p:cNvSpPr>
          <p:nvPr>
            <p:ph idx="1"/>
          </p:nvPr>
        </p:nvSpPr>
        <p:spPr/>
        <p:txBody>
          <a:bodyPr>
            <a:normAutofit/>
          </a:bodyPr>
          <a:lstStyle/>
          <a:p>
            <a:pPr marL="0" indent="0">
              <a:buNone/>
            </a:pPr>
            <a:r>
              <a:rPr lang="en-US" dirty="0"/>
              <a:t>After completing this chapter, you will be able to demonstrate your ability to:</a:t>
            </a:r>
            <a:br>
              <a:rPr lang="en-US" dirty="0"/>
            </a:br>
            <a:r>
              <a:rPr lang="en-US" b="1" dirty="0">
                <a:solidFill>
                  <a:srgbClr val="C00000"/>
                </a:solidFill>
              </a:rPr>
              <a:t> </a:t>
            </a:r>
          </a:p>
          <a:p>
            <a:pPr marL="0" indent="0">
              <a:buNone/>
            </a:pPr>
            <a:r>
              <a:rPr lang="en-US" b="1" dirty="0">
                <a:solidFill>
                  <a:srgbClr val="C00000"/>
                </a:solidFill>
              </a:rPr>
              <a:t>DEFINE </a:t>
            </a:r>
            <a:r>
              <a:rPr lang="en-US" dirty="0"/>
              <a:t>what is COVID-19</a:t>
            </a:r>
            <a:endParaRPr lang="en-US" b="1" dirty="0">
              <a:solidFill>
                <a:srgbClr val="C00000"/>
              </a:solidFill>
            </a:endParaRPr>
          </a:p>
          <a:p>
            <a:pPr marL="0" indent="0">
              <a:buNone/>
            </a:pPr>
            <a:r>
              <a:rPr lang="en-US" b="1" dirty="0">
                <a:solidFill>
                  <a:srgbClr val="C00000"/>
                </a:solidFill>
              </a:rPr>
              <a:t>EXPLAIN </a:t>
            </a:r>
            <a:r>
              <a:rPr lang="en-US" dirty="0"/>
              <a:t>what is a Pandemic</a:t>
            </a:r>
            <a:endParaRPr lang="en-US" b="1" dirty="0">
              <a:solidFill>
                <a:srgbClr val="C00000"/>
              </a:solidFill>
            </a:endParaRPr>
          </a:p>
          <a:p>
            <a:pPr marL="0" indent="0">
              <a:buNone/>
            </a:pPr>
            <a:r>
              <a:rPr lang="en-US" b="1" dirty="0">
                <a:solidFill>
                  <a:srgbClr val="C00000"/>
                </a:solidFill>
              </a:rPr>
              <a:t>LIST </a:t>
            </a:r>
            <a:r>
              <a:rPr lang="en-US" dirty="0"/>
              <a:t>who are at high risk</a:t>
            </a:r>
          </a:p>
          <a:p>
            <a:pPr marL="0" indent="0">
              <a:buNone/>
            </a:pPr>
            <a:r>
              <a:rPr lang="en-US" b="1" dirty="0">
                <a:solidFill>
                  <a:srgbClr val="C00000"/>
                </a:solidFill>
              </a:rPr>
              <a:t>EXPLAIN </a:t>
            </a:r>
            <a:r>
              <a:rPr lang="en-US" dirty="0"/>
              <a:t>COVID-19 in World and US</a:t>
            </a:r>
            <a:endParaRPr lang="en-US" b="1" dirty="0">
              <a:solidFill>
                <a:srgbClr val="C00000"/>
              </a:solidFill>
            </a:endParaRPr>
          </a:p>
          <a:p>
            <a:pPr marL="0" indent="0">
              <a:buNone/>
            </a:pPr>
            <a:br>
              <a:rPr lang="en-US" dirty="0"/>
            </a:br>
            <a:endParaRPr lang="en-US" dirty="0"/>
          </a:p>
        </p:txBody>
      </p:sp>
    </p:spTree>
    <p:extLst>
      <p:ext uri="{BB962C8B-B14F-4D97-AF65-F5344CB8AC3E}">
        <p14:creationId xmlns:p14="http://schemas.microsoft.com/office/powerpoint/2010/main" val="2663023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DDFBB-1631-48B4-8146-AECAD5AAE53D}"/>
              </a:ext>
            </a:extLst>
          </p:cNvPr>
          <p:cNvSpPr>
            <a:spLocks noGrp="1"/>
          </p:cNvSpPr>
          <p:nvPr>
            <p:ph type="title"/>
          </p:nvPr>
        </p:nvSpPr>
        <p:spPr/>
        <p:txBody>
          <a:bodyPr/>
          <a:lstStyle/>
          <a:p>
            <a:r>
              <a:rPr lang="en-US" dirty="0"/>
              <a:t>What is COVID-19?</a:t>
            </a:r>
          </a:p>
        </p:txBody>
      </p:sp>
      <p:sp>
        <p:nvSpPr>
          <p:cNvPr id="3" name="Content Placeholder 2">
            <a:extLst>
              <a:ext uri="{FF2B5EF4-FFF2-40B4-BE49-F238E27FC236}">
                <a16:creationId xmlns:a16="http://schemas.microsoft.com/office/drawing/2014/main" id="{419EF6F6-3FDD-42AA-9D47-9A0078FB3338}"/>
              </a:ext>
            </a:extLst>
          </p:cNvPr>
          <p:cNvSpPr>
            <a:spLocks noGrp="1"/>
          </p:cNvSpPr>
          <p:nvPr>
            <p:ph idx="1"/>
          </p:nvPr>
        </p:nvSpPr>
        <p:spPr>
          <a:xfrm>
            <a:off x="257047" y="2594919"/>
            <a:ext cx="8264384" cy="3601344"/>
          </a:xfrm>
        </p:spPr>
        <p:txBody>
          <a:bodyPr/>
          <a:lstStyle/>
          <a:p>
            <a:r>
              <a:rPr lang="en-US" dirty="0"/>
              <a:t>Coronavirus disease 2019 (abbreviated COVID-19) is an infectious disease caused by the most recently discovered coronavirus, named “SARS-CoV-2”</a:t>
            </a:r>
          </a:p>
          <a:p>
            <a:r>
              <a:rPr lang="en-US" dirty="0"/>
              <a:t>Coronaviruses are a large family of viruses that are common in people and many different species of animals, including camels, cattle, cats, and bats.  </a:t>
            </a:r>
          </a:p>
          <a:p>
            <a:endParaRPr lang="en-US" dirty="0"/>
          </a:p>
        </p:txBody>
      </p:sp>
      <p:pic>
        <p:nvPicPr>
          <p:cNvPr id="4" name="Picture 3" descr="A breakdown of the cellular structure of the COVID-19 viru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06820" y="2594919"/>
            <a:ext cx="3147435" cy="1770432"/>
          </a:xfrm>
          <a:prstGeom prst="rect">
            <a:avLst/>
          </a:prstGeom>
        </p:spPr>
      </p:pic>
    </p:spTree>
    <p:extLst>
      <p:ext uri="{BB962C8B-B14F-4D97-AF65-F5344CB8AC3E}">
        <p14:creationId xmlns:p14="http://schemas.microsoft.com/office/powerpoint/2010/main" val="36215235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COVID-19? (cont.)</a:t>
            </a:r>
          </a:p>
        </p:txBody>
      </p:sp>
      <p:sp>
        <p:nvSpPr>
          <p:cNvPr id="3" name="Content Placeholder 2"/>
          <p:cNvSpPr>
            <a:spLocks noGrp="1"/>
          </p:cNvSpPr>
          <p:nvPr>
            <p:ph idx="1"/>
          </p:nvPr>
        </p:nvSpPr>
        <p:spPr>
          <a:xfrm>
            <a:off x="257046" y="2594919"/>
            <a:ext cx="6478605" cy="3601344"/>
          </a:xfrm>
        </p:spPr>
        <p:txBody>
          <a:bodyPr/>
          <a:lstStyle/>
          <a:p>
            <a:r>
              <a:rPr lang="en-US" dirty="0"/>
              <a:t>This new virus and disease were unknown before the outbreak began in Wuhan, China, in December 2019  </a:t>
            </a:r>
          </a:p>
          <a:p>
            <a:r>
              <a:rPr lang="en-US" altLang="en-US" dirty="0">
                <a:ea typeface="ＭＳ Ｐゴシック" panose="020B0600070205080204" pitchFamily="34" charset="-128"/>
              </a:rPr>
              <a:t>Spreads easily person-to-person</a:t>
            </a:r>
          </a:p>
          <a:p>
            <a:r>
              <a:rPr lang="en-US" altLang="en-US" dirty="0">
                <a:ea typeface="ＭＳ Ｐゴシック" panose="020B0600070205080204" pitchFamily="34" charset="-128"/>
              </a:rPr>
              <a:t>Little if any immunity in humans</a:t>
            </a:r>
          </a:p>
          <a:p>
            <a:endParaRPr lang="en-US" altLang="en-US" dirty="0">
              <a:ea typeface="ＭＳ Ｐゴシック" panose="020B0600070205080204" pitchFamily="34" charset="-128"/>
            </a:endParaRPr>
          </a:p>
        </p:txBody>
      </p:sp>
      <p:graphicFrame>
        <p:nvGraphicFramePr>
          <p:cNvPr id="4" name="Object 3" descr="Social distancing means keeping apart from others, not gathering in large groups"/>
          <p:cNvGraphicFramePr>
            <a:graphicFrameLocks noChangeAspect="1"/>
          </p:cNvGraphicFramePr>
          <p:nvPr>
            <p:extLst>
              <p:ext uri="{D42A27DB-BD31-4B8C-83A1-F6EECF244321}">
                <p14:modId xmlns:p14="http://schemas.microsoft.com/office/powerpoint/2010/main" val="1294915435"/>
              </p:ext>
            </p:extLst>
          </p:nvPr>
        </p:nvGraphicFramePr>
        <p:xfrm>
          <a:off x="7168069" y="2594919"/>
          <a:ext cx="4552867" cy="2430605"/>
        </p:xfrm>
        <a:graphic>
          <a:graphicData uri="http://schemas.openxmlformats.org/presentationml/2006/ole">
            <mc:AlternateContent xmlns:mc="http://schemas.openxmlformats.org/markup-compatibility/2006">
              <mc:Choice xmlns:v="urn:schemas-microsoft-com:vml" Requires="v">
                <p:oleObj spid="_x0000_s3238" r:id="rId4" imgW="6399720" imgH="3415680" progId="">
                  <p:embed/>
                </p:oleObj>
              </mc:Choice>
              <mc:Fallback>
                <p:oleObj r:id="rId4" imgW="6399720" imgH="3415680" progId="">
                  <p:embed/>
                  <p:pic>
                    <p:nvPicPr>
                      <p:cNvPr id="0" name=""/>
                      <p:cNvPicPr/>
                      <p:nvPr/>
                    </p:nvPicPr>
                    <p:blipFill>
                      <a:blip r:embed="rId5"/>
                      <a:stretch>
                        <a:fillRect/>
                      </a:stretch>
                    </p:blipFill>
                    <p:spPr>
                      <a:xfrm>
                        <a:off x="7168069" y="2594919"/>
                        <a:ext cx="4552867" cy="2430605"/>
                      </a:xfrm>
                      <a:prstGeom prst="rect">
                        <a:avLst/>
                      </a:prstGeom>
                    </p:spPr>
                  </p:pic>
                </p:oleObj>
              </mc:Fallback>
            </mc:AlternateContent>
          </a:graphicData>
        </a:graphic>
      </p:graphicFrame>
    </p:spTree>
    <p:extLst>
      <p:ext uri="{BB962C8B-B14F-4D97-AF65-F5344CB8AC3E}">
        <p14:creationId xmlns:p14="http://schemas.microsoft.com/office/powerpoint/2010/main" val="6715177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Pandemic?</a:t>
            </a:r>
          </a:p>
        </p:txBody>
      </p:sp>
      <p:sp>
        <p:nvSpPr>
          <p:cNvPr id="3" name="Content Placeholder 2"/>
          <p:cNvSpPr>
            <a:spLocks noGrp="1"/>
          </p:cNvSpPr>
          <p:nvPr>
            <p:ph idx="1"/>
          </p:nvPr>
        </p:nvSpPr>
        <p:spPr>
          <a:xfrm>
            <a:off x="257047" y="2594919"/>
            <a:ext cx="6766752" cy="3601344"/>
          </a:xfrm>
        </p:spPr>
        <p:txBody>
          <a:bodyPr/>
          <a:lstStyle/>
          <a:p>
            <a:r>
              <a:rPr lang="en-US" dirty="0"/>
              <a:t>Global outbreak of disease</a:t>
            </a:r>
          </a:p>
          <a:p>
            <a:r>
              <a:rPr lang="en-US" dirty="0"/>
              <a:t>Pandemics happen when a new virus emerges to infect people and can spread between people sustainably</a:t>
            </a:r>
          </a:p>
          <a:p>
            <a:r>
              <a:rPr lang="en-US" dirty="0"/>
              <a:t>Because there is little to no pre-existing immunity against the new virus, it spreads worldwide</a:t>
            </a:r>
          </a:p>
          <a:p>
            <a:r>
              <a:rPr lang="en-US" dirty="0"/>
              <a:t>On March 11, 2020 the COVID-19 outbreak was characterized as a pandemic by the WHO</a:t>
            </a:r>
          </a:p>
        </p:txBody>
      </p:sp>
      <p:graphicFrame>
        <p:nvGraphicFramePr>
          <p:cNvPr id="5" name="Object 4" descr="An infection spread map from the beginning of the COVID-19 outbreak"/>
          <p:cNvGraphicFramePr>
            <a:graphicFrameLocks noChangeAspect="1"/>
          </p:cNvGraphicFramePr>
          <p:nvPr>
            <p:extLst>
              <p:ext uri="{D42A27DB-BD31-4B8C-83A1-F6EECF244321}">
                <p14:modId xmlns:p14="http://schemas.microsoft.com/office/powerpoint/2010/main" val="2556966938"/>
              </p:ext>
            </p:extLst>
          </p:nvPr>
        </p:nvGraphicFramePr>
        <p:xfrm>
          <a:off x="7496459" y="2752668"/>
          <a:ext cx="4434218" cy="1899719"/>
        </p:xfrm>
        <a:graphic>
          <a:graphicData uri="http://schemas.openxmlformats.org/presentationml/2006/ole">
            <mc:AlternateContent xmlns:mc="http://schemas.openxmlformats.org/markup-compatibility/2006">
              <mc:Choice xmlns:v="urn:schemas-microsoft-com:vml" Requires="v">
                <p:oleObj spid="_x0000_s4257" r:id="rId4" imgW="7619040" imgH="3263400" progId="">
                  <p:embed/>
                </p:oleObj>
              </mc:Choice>
              <mc:Fallback>
                <p:oleObj r:id="rId4" imgW="7619040" imgH="3263400" progId="">
                  <p:embed/>
                  <p:pic>
                    <p:nvPicPr>
                      <p:cNvPr id="0" name=""/>
                      <p:cNvPicPr/>
                      <p:nvPr/>
                    </p:nvPicPr>
                    <p:blipFill>
                      <a:blip r:embed="rId5"/>
                      <a:stretch>
                        <a:fillRect/>
                      </a:stretch>
                    </p:blipFill>
                    <p:spPr>
                      <a:xfrm>
                        <a:off x="7496459" y="2752668"/>
                        <a:ext cx="4434218" cy="1899719"/>
                      </a:xfrm>
                      <a:prstGeom prst="rect">
                        <a:avLst/>
                      </a:prstGeom>
                    </p:spPr>
                  </p:pic>
                </p:oleObj>
              </mc:Fallback>
            </mc:AlternateContent>
          </a:graphicData>
        </a:graphic>
      </p:graphicFrame>
    </p:spTree>
    <p:extLst>
      <p:ext uri="{BB962C8B-B14F-4D97-AF65-F5344CB8AC3E}">
        <p14:creationId xmlns:p14="http://schemas.microsoft.com/office/powerpoint/2010/main" val="9041877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COVID in the World</a:t>
            </a:r>
          </a:p>
        </p:txBody>
      </p:sp>
      <p:sp>
        <p:nvSpPr>
          <p:cNvPr id="3" name="Content Placeholder 2"/>
          <p:cNvSpPr>
            <a:spLocks noGrp="1"/>
          </p:cNvSpPr>
          <p:nvPr>
            <p:ph idx="1"/>
          </p:nvPr>
        </p:nvSpPr>
        <p:spPr>
          <a:xfrm>
            <a:off x="257046" y="2594919"/>
            <a:ext cx="8012747" cy="3601344"/>
          </a:xfrm>
        </p:spPr>
        <p:txBody>
          <a:bodyPr>
            <a:normAutofit/>
          </a:bodyPr>
          <a:lstStyle/>
          <a:p>
            <a:r>
              <a:rPr lang="en-US" dirty="0"/>
              <a:t>The virus has spread to every continent except Antarctica </a:t>
            </a:r>
            <a:endParaRPr lang="en-US" b="1" dirty="0">
              <a:solidFill>
                <a:srgbClr val="C00000"/>
              </a:solidFill>
            </a:endParaRPr>
          </a:p>
          <a:p>
            <a:r>
              <a:rPr lang="en-US" dirty="0"/>
              <a:t>Over 11.6 million people test positive</a:t>
            </a:r>
            <a:r>
              <a:rPr lang="en-US" altLang="en-US" dirty="0">
                <a:ea typeface="ＭＳ Ｐゴシック" panose="020B0600070205080204" pitchFamily="34" charset="-128"/>
              </a:rPr>
              <a:t> </a:t>
            </a:r>
            <a:r>
              <a:rPr lang="en-US" altLang="en-US" dirty="0">
                <a:solidFill>
                  <a:srgbClr val="C00000"/>
                </a:solidFill>
                <a:ea typeface="ＭＳ Ｐゴシック" panose="020B0600070205080204" pitchFamily="34" charset="-128"/>
              </a:rPr>
              <a:t>(updated July 7, 2020)</a:t>
            </a:r>
            <a:r>
              <a:rPr lang="en-US" dirty="0">
                <a:solidFill>
                  <a:srgbClr val="C00000"/>
                </a:solidFill>
              </a:rPr>
              <a:t> – </a:t>
            </a:r>
            <a:r>
              <a:rPr lang="en-US" dirty="0"/>
              <a:t>Over 17.9 million </a:t>
            </a:r>
            <a:r>
              <a:rPr lang="en-US" altLang="en-US" dirty="0">
                <a:solidFill>
                  <a:srgbClr val="C00000"/>
                </a:solidFill>
                <a:ea typeface="ＭＳ Ｐゴシック" panose="020B0600070205080204" pitchFamily="34" charset="-128"/>
              </a:rPr>
              <a:t>(updated Aug. 3, 2020)</a:t>
            </a:r>
            <a:r>
              <a:rPr lang="en-US" dirty="0">
                <a:solidFill>
                  <a:srgbClr val="C00000"/>
                </a:solidFill>
              </a:rPr>
              <a:t> </a:t>
            </a:r>
          </a:p>
          <a:p>
            <a:r>
              <a:rPr lang="en-US" dirty="0"/>
              <a:t>Over 540 thousand fatal cases </a:t>
            </a:r>
            <a:r>
              <a:rPr lang="en-US" altLang="en-US" dirty="0">
                <a:solidFill>
                  <a:srgbClr val="C00000"/>
                </a:solidFill>
                <a:ea typeface="ＭＳ Ｐゴシック" panose="020B0600070205080204" pitchFamily="34" charset="-128"/>
              </a:rPr>
              <a:t>(updated July 7, 2020)</a:t>
            </a:r>
            <a:r>
              <a:rPr lang="en-US" dirty="0">
                <a:solidFill>
                  <a:srgbClr val="C00000"/>
                </a:solidFill>
              </a:rPr>
              <a:t> – </a:t>
            </a:r>
            <a:r>
              <a:rPr lang="en-US" dirty="0"/>
              <a:t>Over 690 thousand fatal cases </a:t>
            </a:r>
            <a:r>
              <a:rPr lang="en-US" altLang="en-US" dirty="0">
                <a:solidFill>
                  <a:srgbClr val="C00000"/>
                </a:solidFill>
                <a:ea typeface="ＭＳ Ｐゴシック" panose="020B0600070205080204" pitchFamily="34" charset="-128"/>
              </a:rPr>
              <a:t>(updated Aug. 3, 2020)</a:t>
            </a:r>
            <a:r>
              <a:rPr lang="en-US" dirty="0">
                <a:solidFill>
                  <a:srgbClr val="C00000"/>
                </a:solidFill>
              </a:rPr>
              <a:t> </a:t>
            </a:r>
          </a:p>
        </p:txBody>
      </p:sp>
      <p:graphicFrame>
        <p:nvGraphicFramePr>
          <p:cNvPr id="4" name="Object 3" descr="Viruses appear all over a map of the world"/>
          <p:cNvGraphicFramePr>
            <a:graphicFrameLocks noChangeAspect="1"/>
          </p:cNvGraphicFramePr>
          <p:nvPr>
            <p:extLst>
              <p:ext uri="{D42A27DB-BD31-4B8C-83A1-F6EECF244321}">
                <p14:modId xmlns:p14="http://schemas.microsoft.com/office/powerpoint/2010/main" val="1442750094"/>
              </p:ext>
            </p:extLst>
          </p:nvPr>
        </p:nvGraphicFramePr>
        <p:xfrm>
          <a:off x="8195301" y="2594919"/>
          <a:ext cx="3588154" cy="2050908"/>
        </p:xfrm>
        <a:graphic>
          <a:graphicData uri="http://schemas.openxmlformats.org/presentationml/2006/ole">
            <mc:AlternateContent xmlns:mc="http://schemas.openxmlformats.org/markup-compatibility/2006">
              <mc:Choice xmlns:v="urn:schemas-microsoft-com:vml" Requires="v">
                <p:oleObj spid="_x0000_s8351" r:id="rId4" imgW="7619040" imgH="4355280" progId="">
                  <p:embed/>
                </p:oleObj>
              </mc:Choice>
              <mc:Fallback>
                <p:oleObj r:id="rId4" imgW="7619040" imgH="4355280" progId="">
                  <p:embed/>
                  <p:pic>
                    <p:nvPicPr>
                      <p:cNvPr id="0" name=""/>
                      <p:cNvPicPr/>
                      <p:nvPr/>
                    </p:nvPicPr>
                    <p:blipFill>
                      <a:blip r:embed="rId5"/>
                      <a:stretch>
                        <a:fillRect/>
                      </a:stretch>
                    </p:blipFill>
                    <p:spPr>
                      <a:xfrm>
                        <a:off x="8195301" y="2594919"/>
                        <a:ext cx="3588154" cy="2050908"/>
                      </a:xfrm>
                      <a:prstGeom prst="rect">
                        <a:avLst/>
                      </a:prstGeom>
                    </p:spPr>
                  </p:pic>
                </p:oleObj>
              </mc:Fallback>
            </mc:AlternateContent>
          </a:graphicData>
        </a:graphic>
      </p:graphicFrame>
    </p:spTree>
    <p:extLst>
      <p:ext uri="{BB962C8B-B14F-4D97-AF65-F5344CB8AC3E}">
        <p14:creationId xmlns:p14="http://schemas.microsoft.com/office/powerpoint/2010/main" val="34311449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DDFBB-1631-48B4-8146-AECAD5AAE53D}"/>
              </a:ext>
            </a:extLst>
          </p:cNvPr>
          <p:cNvSpPr>
            <a:spLocks noGrp="1"/>
          </p:cNvSpPr>
          <p:nvPr>
            <p:ph type="title"/>
          </p:nvPr>
        </p:nvSpPr>
        <p:spPr/>
        <p:txBody>
          <a:bodyPr/>
          <a:lstStyle/>
          <a:p>
            <a:r>
              <a:rPr lang="en-US" dirty="0"/>
              <a:t>COVID-19 in the US</a:t>
            </a:r>
          </a:p>
        </p:txBody>
      </p:sp>
      <p:sp>
        <p:nvSpPr>
          <p:cNvPr id="3" name="Content Placeholder 2">
            <a:extLst>
              <a:ext uri="{FF2B5EF4-FFF2-40B4-BE49-F238E27FC236}">
                <a16:creationId xmlns:a16="http://schemas.microsoft.com/office/drawing/2014/main" id="{419EF6F6-3FDD-42AA-9D47-9A0078FB3338}"/>
              </a:ext>
            </a:extLst>
          </p:cNvPr>
          <p:cNvSpPr>
            <a:spLocks noGrp="1"/>
          </p:cNvSpPr>
          <p:nvPr>
            <p:ph idx="1"/>
          </p:nvPr>
        </p:nvSpPr>
        <p:spPr>
          <a:xfrm>
            <a:off x="257046" y="2414667"/>
            <a:ext cx="9672565" cy="3781596"/>
          </a:xfrm>
        </p:spPr>
        <p:txBody>
          <a:bodyPr>
            <a:noAutofit/>
          </a:bodyPr>
          <a:lstStyle/>
          <a:p>
            <a:pPr fontAlgn="base"/>
            <a:r>
              <a:rPr lang="en-US" dirty="0"/>
              <a:t>COVID-19 is spreading rapidly within the United States.  </a:t>
            </a:r>
            <a:br>
              <a:rPr lang="en-US" dirty="0"/>
            </a:br>
            <a:r>
              <a:rPr lang="en-US" dirty="0"/>
              <a:t>The outbreak has been declared a national emergency in the United States and a global pandemic by the World Health Organization. </a:t>
            </a:r>
          </a:p>
          <a:p>
            <a:pPr fontAlgn="base"/>
            <a:r>
              <a:rPr lang="en-US" dirty="0"/>
              <a:t>In July 2020 started a second rise of  people are testing positive</a:t>
            </a:r>
          </a:p>
          <a:p>
            <a:pPr fontAlgn="base"/>
            <a:r>
              <a:rPr lang="en-US" dirty="0"/>
              <a:t>3 million people test positive </a:t>
            </a:r>
            <a:r>
              <a:rPr lang="en-US" altLang="en-US" dirty="0">
                <a:solidFill>
                  <a:srgbClr val="C00000"/>
                </a:solidFill>
                <a:ea typeface="ＭＳ Ｐゴシック" panose="020B0600070205080204" pitchFamily="34" charset="-128"/>
              </a:rPr>
              <a:t>(updated July 7, 2020)</a:t>
            </a:r>
            <a:r>
              <a:rPr lang="en-US" dirty="0">
                <a:solidFill>
                  <a:srgbClr val="C00000"/>
                </a:solidFill>
              </a:rPr>
              <a:t> – </a:t>
            </a:r>
            <a:br>
              <a:rPr lang="en-US" dirty="0">
                <a:solidFill>
                  <a:srgbClr val="C00000"/>
                </a:solidFill>
              </a:rPr>
            </a:br>
            <a:r>
              <a:rPr lang="en-US" dirty="0"/>
              <a:t>4.7 million people test positive </a:t>
            </a:r>
            <a:r>
              <a:rPr lang="en-US" altLang="en-US" dirty="0">
                <a:solidFill>
                  <a:srgbClr val="C00000"/>
                </a:solidFill>
                <a:ea typeface="ＭＳ Ｐゴシック" panose="020B0600070205080204" pitchFamily="34" charset="-128"/>
              </a:rPr>
              <a:t>(updated Aug. 3, 2020)</a:t>
            </a:r>
            <a:r>
              <a:rPr lang="en-US" dirty="0">
                <a:solidFill>
                  <a:srgbClr val="C00000"/>
                </a:solidFill>
              </a:rPr>
              <a:t>  </a:t>
            </a:r>
          </a:p>
          <a:p>
            <a:pPr fontAlgn="base"/>
            <a:r>
              <a:rPr lang="en-US" altLang="en-US" dirty="0">
                <a:ea typeface="ＭＳ Ｐゴシック" panose="020B0600070205080204" pitchFamily="34" charset="-128"/>
              </a:rPr>
              <a:t>140 thousand fatal cases </a:t>
            </a:r>
            <a:r>
              <a:rPr lang="en-US" altLang="en-US" dirty="0">
                <a:solidFill>
                  <a:srgbClr val="C00000"/>
                </a:solidFill>
                <a:ea typeface="ＭＳ Ｐゴシック" panose="020B0600070205080204" pitchFamily="34" charset="-128"/>
              </a:rPr>
              <a:t>(updated July 7, 2020) </a:t>
            </a:r>
            <a:r>
              <a:rPr lang="en-US" dirty="0">
                <a:solidFill>
                  <a:srgbClr val="C00000"/>
                </a:solidFill>
              </a:rPr>
              <a:t>–</a:t>
            </a:r>
            <a:r>
              <a:rPr lang="en-US" altLang="en-US" dirty="0">
                <a:solidFill>
                  <a:srgbClr val="C00000"/>
                </a:solidFill>
                <a:ea typeface="ＭＳ Ｐゴシック" panose="020B0600070205080204" pitchFamily="34" charset="-128"/>
              </a:rPr>
              <a:t> </a:t>
            </a:r>
            <a:br>
              <a:rPr lang="en-US" altLang="en-US" dirty="0">
                <a:solidFill>
                  <a:srgbClr val="C00000"/>
                </a:solidFill>
                <a:ea typeface="ＭＳ Ｐゴシック" panose="020B0600070205080204" pitchFamily="34" charset="-128"/>
              </a:rPr>
            </a:br>
            <a:r>
              <a:rPr lang="en-US" altLang="en-US" dirty="0">
                <a:ea typeface="ＭＳ Ｐゴシック" panose="020B0600070205080204" pitchFamily="34" charset="-128"/>
              </a:rPr>
              <a:t>157 thousand fatal cases </a:t>
            </a:r>
            <a:r>
              <a:rPr lang="en-US" altLang="en-US" dirty="0">
                <a:solidFill>
                  <a:srgbClr val="C00000"/>
                </a:solidFill>
                <a:ea typeface="ＭＳ Ｐゴシック" panose="020B0600070205080204" pitchFamily="34" charset="-128"/>
              </a:rPr>
              <a:t>(updated Aug 3, 2020) </a:t>
            </a:r>
            <a:endParaRPr lang="en-US" dirty="0"/>
          </a:p>
        </p:txBody>
      </p:sp>
      <p:graphicFrame>
        <p:nvGraphicFramePr>
          <p:cNvPr id="5" name="Object 4" descr="The virus appears all over North, Central, and South America"/>
          <p:cNvGraphicFramePr>
            <a:graphicFrameLocks noChangeAspect="1"/>
          </p:cNvGraphicFramePr>
          <p:nvPr>
            <p:extLst>
              <p:ext uri="{D42A27DB-BD31-4B8C-83A1-F6EECF244321}">
                <p14:modId xmlns:p14="http://schemas.microsoft.com/office/powerpoint/2010/main" val="672566692"/>
              </p:ext>
            </p:extLst>
          </p:nvPr>
        </p:nvGraphicFramePr>
        <p:xfrm>
          <a:off x="8936087" y="4032255"/>
          <a:ext cx="2925949" cy="1951039"/>
        </p:xfrm>
        <a:graphic>
          <a:graphicData uri="http://schemas.openxmlformats.org/presentationml/2006/ole">
            <mc:AlternateContent xmlns:mc="http://schemas.openxmlformats.org/markup-compatibility/2006">
              <mc:Choice xmlns:v="urn:schemas-microsoft-com:vml" Requires="v">
                <p:oleObj spid="_x0000_s9373" r:id="rId3" imgW="7619040" imgH="5079240" progId="">
                  <p:embed/>
                </p:oleObj>
              </mc:Choice>
              <mc:Fallback>
                <p:oleObj r:id="rId3" imgW="7619040" imgH="5079240" progId="">
                  <p:embed/>
                  <p:pic>
                    <p:nvPicPr>
                      <p:cNvPr id="0" name=""/>
                      <p:cNvPicPr/>
                      <p:nvPr/>
                    </p:nvPicPr>
                    <p:blipFill>
                      <a:blip r:embed="rId4"/>
                      <a:stretch>
                        <a:fillRect/>
                      </a:stretch>
                    </p:blipFill>
                    <p:spPr>
                      <a:xfrm>
                        <a:off x="8936087" y="4032255"/>
                        <a:ext cx="2925949" cy="1951039"/>
                      </a:xfrm>
                      <a:prstGeom prst="rect">
                        <a:avLst/>
                      </a:prstGeom>
                    </p:spPr>
                  </p:pic>
                </p:oleObj>
              </mc:Fallback>
            </mc:AlternateContent>
          </a:graphicData>
        </a:graphic>
      </p:graphicFrame>
    </p:spTree>
    <p:extLst>
      <p:ext uri="{BB962C8B-B14F-4D97-AF65-F5344CB8AC3E}">
        <p14:creationId xmlns:p14="http://schemas.microsoft.com/office/powerpoint/2010/main" val="10366284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DDFBB-1631-48B4-8146-AECAD5AAE53D}"/>
              </a:ext>
            </a:extLst>
          </p:cNvPr>
          <p:cNvSpPr>
            <a:spLocks noGrp="1"/>
          </p:cNvSpPr>
          <p:nvPr>
            <p:ph type="title"/>
          </p:nvPr>
        </p:nvSpPr>
        <p:spPr/>
        <p:txBody>
          <a:bodyPr/>
          <a:lstStyle/>
          <a:p>
            <a:r>
              <a:rPr lang="en-US" dirty="0"/>
              <a:t>COVID-19 in the US cont.</a:t>
            </a:r>
          </a:p>
        </p:txBody>
      </p:sp>
      <p:sp>
        <p:nvSpPr>
          <p:cNvPr id="3" name="Content Placeholder 2">
            <a:extLst>
              <a:ext uri="{FF2B5EF4-FFF2-40B4-BE49-F238E27FC236}">
                <a16:creationId xmlns:a16="http://schemas.microsoft.com/office/drawing/2014/main" id="{419EF6F6-3FDD-42AA-9D47-9A0078FB3338}"/>
              </a:ext>
            </a:extLst>
          </p:cNvPr>
          <p:cNvSpPr>
            <a:spLocks noGrp="1"/>
          </p:cNvSpPr>
          <p:nvPr>
            <p:ph idx="1"/>
          </p:nvPr>
        </p:nvSpPr>
        <p:spPr>
          <a:xfrm>
            <a:off x="257046" y="2594919"/>
            <a:ext cx="7781635" cy="3601344"/>
          </a:xfrm>
        </p:spPr>
        <p:txBody>
          <a:bodyPr>
            <a:normAutofit/>
          </a:bodyPr>
          <a:lstStyle/>
          <a:p>
            <a:pPr fontAlgn="base"/>
            <a:r>
              <a:rPr lang="en-US" dirty="0"/>
              <a:t>The virus that causes COVID-19 seems to be spreading easily and sustainably in the community (community spread) in affected areas  </a:t>
            </a:r>
          </a:p>
          <a:p>
            <a:pPr marL="0" indent="0" fontAlgn="base">
              <a:buNone/>
            </a:pPr>
            <a:r>
              <a:rPr lang="en-US" b="1" dirty="0"/>
              <a:t>The virus can cause mild to severe respiratory illness, at times resulting in death</a:t>
            </a:r>
            <a:r>
              <a:rPr lang="en-US" dirty="0"/>
              <a:t> </a:t>
            </a:r>
          </a:p>
          <a:p>
            <a:pPr fontAlgn="base"/>
            <a:r>
              <a:rPr lang="en-US" dirty="0"/>
              <a:t>Both in healthy adults </a:t>
            </a:r>
          </a:p>
          <a:p>
            <a:pPr fontAlgn="base"/>
            <a:r>
              <a:rPr lang="en-US" dirty="0"/>
              <a:t>Elderly people with existing health problems or a weaker immune system</a:t>
            </a:r>
          </a:p>
          <a:p>
            <a:endParaRPr lang="en-US" dirty="0"/>
          </a:p>
        </p:txBody>
      </p:sp>
      <p:graphicFrame>
        <p:nvGraphicFramePr>
          <p:cNvPr id="5" name="Object 4" descr="A chain of people linked together to show how easily illness can be spread"/>
          <p:cNvGraphicFramePr>
            <a:graphicFrameLocks noChangeAspect="1"/>
          </p:cNvGraphicFramePr>
          <p:nvPr>
            <p:extLst>
              <p:ext uri="{D42A27DB-BD31-4B8C-83A1-F6EECF244321}">
                <p14:modId xmlns:p14="http://schemas.microsoft.com/office/powerpoint/2010/main" val="322547766"/>
              </p:ext>
            </p:extLst>
          </p:nvPr>
        </p:nvGraphicFramePr>
        <p:xfrm>
          <a:off x="8320035" y="2414667"/>
          <a:ext cx="3427356" cy="2993134"/>
        </p:xfrm>
        <a:graphic>
          <a:graphicData uri="http://schemas.openxmlformats.org/presentationml/2006/ole">
            <mc:AlternateContent xmlns:mc="http://schemas.openxmlformats.org/markup-compatibility/2006">
              <mc:Choice xmlns:v="urn:schemas-microsoft-com:vml" Requires="v">
                <p:oleObj spid="_x0000_s10395" r:id="rId3" imgW="7619040" imgH="6653880" progId="">
                  <p:embed/>
                </p:oleObj>
              </mc:Choice>
              <mc:Fallback>
                <p:oleObj r:id="rId3" imgW="7619040" imgH="6653880" progId="">
                  <p:embed/>
                  <p:pic>
                    <p:nvPicPr>
                      <p:cNvPr id="0" name=""/>
                      <p:cNvPicPr/>
                      <p:nvPr/>
                    </p:nvPicPr>
                    <p:blipFill>
                      <a:blip r:embed="rId4"/>
                      <a:stretch>
                        <a:fillRect/>
                      </a:stretch>
                    </p:blipFill>
                    <p:spPr>
                      <a:xfrm>
                        <a:off x="8320035" y="2414667"/>
                        <a:ext cx="3427356" cy="2993134"/>
                      </a:xfrm>
                      <a:prstGeom prst="rect">
                        <a:avLst/>
                      </a:prstGeom>
                    </p:spPr>
                  </p:pic>
                </p:oleObj>
              </mc:Fallback>
            </mc:AlternateContent>
          </a:graphicData>
        </a:graphic>
      </p:graphicFrame>
    </p:spTree>
    <p:extLst>
      <p:ext uri="{BB962C8B-B14F-4D97-AF65-F5344CB8AC3E}">
        <p14:creationId xmlns:p14="http://schemas.microsoft.com/office/powerpoint/2010/main" val="29013416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Introduction</a:t>
            </a:r>
          </a:p>
        </p:txBody>
      </p:sp>
      <p:sp>
        <p:nvSpPr>
          <p:cNvPr id="3" name="Content Placeholder 2"/>
          <p:cNvSpPr>
            <a:spLocks noGrp="1"/>
          </p:cNvSpPr>
          <p:nvPr>
            <p:ph idx="1"/>
          </p:nvPr>
        </p:nvSpPr>
        <p:spPr/>
        <p:txBody>
          <a:bodyPr>
            <a:normAutofit/>
          </a:bodyPr>
          <a:lstStyle/>
          <a:p>
            <a:pPr marL="0" indent="0">
              <a:buNone/>
            </a:pPr>
            <a:r>
              <a:rPr lang="en-US" sz="1600" b="1" dirty="0">
                <a:solidFill>
                  <a:srgbClr val="C00000"/>
                </a:solidFill>
              </a:rPr>
              <a:t>COURSE TITLE </a:t>
            </a:r>
            <a:r>
              <a:rPr lang="en-US" sz="1600" dirty="0">
                <a:solidFill>
                  <a:srgbClr val="C00000"/>
                </a:solidFill>
              </a:rPr>
              <a:t> - </a:t>
            </a:r>
            <a:r>
              <a:rPr lang="en-US" sz="1600" dirty="0"/>
              <a:t>COVID-19 Pandemic Workplace Safety and Health Awareness Training</a:t>
            </a:r>
          </a:p>
          <a:p>
            <a:endParaRPr lang="en-US" sz="1600" dirty="0"/>
          </a:p>
          <a:p>
            <a:pPr marL="0" indent="0">
              <a:buNone/>
            </a:pPr>
            <a:r>
              <a:rPr lang="en-US" sz="1600" b="1" dirty="0">
                <a:solidFill>
                  <a:srgbClr val="C00000"/>
                </a:solidFill>
              </a:rPr>
              <a:t>STUDENT CONTACT HOURS  -</a:t>
            </a:r>
            <a:r>
              <a:rPr lang="en-US" sz="1600" dirty="0"/>
              <a:t> 1 Hour </a:t>
            </a:r>
          </a:p>
          <a:p>
            <a:endParaRPr lang="en-US" sz="1600" b="1" dirty="0">
              <a:solidFill>
                <a:srgbClr val="C00000"/>
              </a:solidFill>
            </a:endParaRPr>
          </a:p>
          <a:p>
            <a:pPr marL="0" indent="0">
              <a:buNone/>
            </a:pPr>
            <a:r>
              <a:rPr lang="en-US" sz="1600" b="1" dirty="0">
                <a:solidFill>
                  <a:srgbClr val="C00000"/>
                </a:solidFill>
              </a:rPr>
              <a:t>COURSE DESCRIPTION  - </a:t>
            </a:r>
            <a:r>
              <a:rPr lang="en-US" sz="1600" dirty="0"/>
              <a:t>This awareness course is intended to increase workers' knowledge of hazards they may encounter on a job site related to the potential for occupational exposure to the SARS-CoV-2 virus. Training will emphasize what is a coronavirus, how is it spread, symptoms, how to protect workers, and cleaning and disinfecting</a:t>
            </a:r>
          </a:p>
          <a:p>
            <a:pPr marL="0" indent="0">
              <a:buNone/>
            </a:pPr>
            <a:br>
              <a:rPr lang="en-US" sz="1600" b="1" dirty="0">
                <a:solidFill>
                  <a:srgbClr val="C00000"/>
                </a:solidFill>
              </a:rPr>
            </a:br>
            <a:r>
              <a:rPr lang="en-US" sz="1600" b="1" dirty="0">
                <a:solidFill>
                  <a:srgbClr val="C00000"/>
                </a:solidFill>
              </a:rPr>
              <a:t>APPLICABLE STANDARDS - </a:t>
            </a:r>
            <a:r>
              <a:rPr lang="en-US" sz="1600" b="1" dirty="0"/>
              <a:t>Respiratory protection </a:t>
            </a:r>
            <a:r>
              <a:rPr lang="en-US" sz="1600" dirty="0"/>
              <a:t>(29 CFR 1910.134), </a:t>
            </a:r>
            <a:r>
              <a:rPr lang="en-US" sz="1600" b="1" dirty="0"/>
              <a:t>PPE</a:t>
            </a:r>
            <a:r>
              <a:rPr lang="en-US" sz="1600" dirty="0"/>
              <a:t> (personal protective equipment)(29 CFR 1910.132), </a:t>
            </a:r>
            <a:r>
              <a:rPr lang="en-US" sz="1600" b="1" dirty="0"/>
              <a:t>OSHA’s Bloodborne Pathogens standard </a:t>
            </a:r>
            <a:r>
              <a:rPr lang="en-US" sz="1600" dirty="0"/>
              <a:t>(29 CFR 1910.1030), </a:t>
            </a:r>
            <a:r>
              <a:rPr lang="en-US" sz="1600" b="1" dirty="0"/>
              <a:t>Hazard Communication </a:t>
            </a:r>
            <a:r>
              <a:rPr lang="en-US" sz="1600" dirty="0"/>
              <a:t>(29 CFR 1910.1200)  </a:t>
            </a:r>
          </a:p>
          <a:p>
            <a:pPr marL="0" indent="0">
              <a:buNone/>
            </a:pPr>
            <a:endParaRPr lang="en-US" sz="1600" dirty="0"/>
          </a:p>
        </p:txBody>
      </p:sp>
    </p:spTree>
    <p:extLst>
      <p:ext uri="{BB962C8B-B14F-4D97-AF65-F5344CB8AC3E}">
        <p14:creationId xmlns:p14="http://schemas.microsoft.com/office/powerpoint/2010/main" val="13014228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DDFBB-1631-48B4-8146-AECAD5AAE53D}"/>
              </a:ext>
            </a:extLst>
          </p:cNvPr>
          <p:cNvSpPr>
            <a:spLocks noGrp="1"/>
          </p:cNvSpPr>
          <p:nvPr>
            <p:ph type="title"/>
          </p:nvPr>
        </p:nvSpPr>
        <p:spPr/>
        <p:txBody>
          <a:bodyPr/>
          <a:lstStyle/>
          <a:p>
            <a:r>
              <a:rPr lang="en-US" dirty="0"/>
              <a:t>How widespread could it get?</a:t>
            </a:r>
          </a:p>
        </p:txBody>
      </p:sp>
      <p:sp>
        <p:nvSpPr>
          <p:cNvPr id="3" name="Content Placeholder 2">
            <a:extLst>
              <a:ext uri="{FF2B5EF4-FFF2-40B4-BE49-F238E27FC236}">
                <a16:creationId xmlns:a16="http://schemas.microsoft.com/office/drawing/2014/main" id="{419EF6F6-3FDD-42AA-9D47-9A0078FB3338}"/>
              </a:ext>
            </a:extLst>
          </p:cNvPr>
          <p:cNvSpPr>
            <a:spLocks noGrp="1"/>
          </p:cNvSpPr>
          <p:nvPr>
            <p:ph idx="1"/>
          </p:nvPr>
        </p:nvSpPr>
        <p:spPr>
          <a:xfrm>
            <a:off x="257046" y="2594919"/>
            <a:ext cx="8002699" cy="3601344"/>
          </a:xfrm>
        </p:spPr>
        <p:txBody>
          <a:bodyPr>
            <a:normAutofit fontScale="92500" lnSpcReduction="10000"/>
          </a:bodyPr>
          <a:lstStyle/>
          <a:p>
            <a:r>
              <a:rPr lang="en-US" altLang="en-US" dirty="0">
                <a:ea typeface="ＭＳ Ｐゴシック" panose="020B0600070205080204" pitchFamily="34" charset="-128"/>
              </a:rPr>
              <a:t>It has caused severe illness and death. It features sustained person-to-person spread worldwide</a:t>
            </a:r>
          </a:p>
          <a:p>
            <a:r>
              <a:rPr lang="en-US" dirty="0"/>
              <a:t>Protecting essential worker is paramount.  Workers who work with the public</a:t>
            </a:r>
          </a:p>
          <a:p>
            <a:pPr marL="0" indent="0">
              <a:buNone/>
            </a:pPr>
            <a:r>
              <a:rPr lang="en-US" b="1" dirty="0">
                <a:solidFill>
                  <a:srgbClr val="C00000"/>
                </a:solidFill>
              </a:rPr>
              <a:t>Not following proper protocols to prevent spread.</a:t>
            </a:r>
          </a:p>
          <a:p>
            <a:r>
              <a:rPr lang="en-US" dirty="0"/>
              <a:t>Lack of wearing face coverings</a:t>
            </a:r>
          </a:p>
          <a:p>
            <a:r>
              <a:rPr lang="en-US" dirty="0"/>
              <a:t>Lack of Social Distancing</a:t>
            </a:r>
          </a:p>
          <a:p>
            <a:r>
              <a:rPr lang="en-US" dirty="0"/>
              <a:t>Poor hand hygiene</a:t>
            </a:r>
          </a:p>
          <a:p>
            <a:r>
              <a:rPr lang="en-US" dirty="0"/>
              <a:t>Lack of cleaning or disinfecting work areas, common surface contact</a:t>
            </a:r>
          </a:p>
          <a:p>
            <a:endParaRPr lang="en-US" dirty="0"/>
          </a:p>
        </p:txBody>
      </p:sp>
      <p:graphicFrame>
        <p:nvGraphicFramePr>
          <p:cNvPr id="4" name="Object 3" descr="Viruses appear all over a map of the world"/>
          <p:cNvGraphicFramePr>
            <a:graphicFrameLocks noChangeAspect="1"/>
          </p:cNvGraphicFramePr>
          <p:nvPr>
            <p:extLst>
              <p:ext uri="{D42A27DB-BD31-4B8C-83A1-F6EECF244321}">
                <p14:modId xmlns:p14="http://schemas.microsoft.com/office/powerpoint/2010/main" val="2171025077"/>
              </p:ext>
            </p:extLst>
          </p:nvPr>
        </p:nvGraphicFramePr>
        <p:xfrm>
          <a:off x="8640979" y="2594919"/>
          <a:ext cx="3343443" cy="2229426"/>
        </p:xfrm>
        <a:graphic>
          <a:graphicData uri="http://schemas.openxmlformats.org/presentationml/2006/ole">
            <mc:AlternateContent xmlns:mc="http://schemas.openxmlformats.org/markup-compatibility/2006">
              <mc:Choice xmlns:v="urn:schemas-microsoft-com:vml" Requires="v">
                <p:oleObj spid="_x0000_s5283" r:id="rId3" imgW="7619040" imgH="5079240" progId="">
                  <p:embed/>
                </p:oleObj>
              </mc:Choice>
              <mc:Fallback>
                <p:oleObj r:id="rId3" imgW="7619040" imgH="5079240" progId="">
                  <p:embed/>
                  <p:pic>
                    <p:nvPicPr>
                      <p:cNvPr id="0" name=""/>
                      <p:cNvPicPr/>
                      <p:nvPr/>
                    </p:nvPicPr>
                    <p:blipFill>
                      <a:blip r:embed="rId4"/>
                      <a:stretch>
                        <a:fillRect/>
                      </a:stretch>
                    </p:blipFill>
                    <p:spPr>
                      <a:xfrm>
                        <a:off x="8640979" y="2594919"/>
                        <a:ext cx="3343443" cy="2229426"/>
                      </a:xfrm>
                      <a:prstGeom prst="rect">
                        <a:avLst/>
                      </a:prstGeom>
                    </p:spPr>
                  </p:pic>
                </p:oleObj>
              </mc:Fallback>
            </mc:AlternateContent>
          </a:graphicData>
        </a:graphic>
      </p:graphicFrame>
    </p:spTree>
    <p:extLst>
      <p:ext uri="{BB962C8B-B14F-4D97-AF65-F5344CB8AC3E}">
        <p14:creationId xmlns:p14="http://schemas.microsoft.com/office/powerpoint/2010/main" val="27755034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DDFBB-1631-48B4-8146-AECAD5AAE53D}"/>
              </a:ext>
            </a:extLst>
          </p:cNvPr>
          <p:cNvSpPr>
            <a:spLocks noGrp="1"/>
          </p:cNvSpPr>
          <p:nvPr>
            <p:ph type="title"/>
          </p:nvPr>
        </p:nvSpPr>
        <p:spPr/>
        <p:txBody>
          <a:bodyPr>
            <a:normAutofit/>
          </a:bodyPr>
          <a:lstStyle/>
          <a:p>
            <a:r>
              <a:rPr lang="en-US" dirty="0"/>
              <a:t>Who are at Higher Risk for Severe Illness?</a:t>
            </a:r>
          </a:p>
        </p:txBody>
      </p:sp>
      <p:sp>
        <p:nvSpPr>
          <p:cNvPr id="3" name="Content Placeholder 2">
            <a:extLst>
              <a:ext uri="{FF2B5EF4-FFF2-40B4-BE49-F238E27FC236}">
                <a16:creationId xmlns:a16="http://schemas.microsoft.com/office/drawing/2014/main" id="{419EF6F6-3FDD-42AA-9D47-9A0078FB3338}"/>
              </a:ext>
            </a:extLst>
          </p:cNvPr>
          <p:cNvSpPr>
            <a:spLocks noGrp="1"/>
          </p:cNvSpPr>
          <p:nvPr>
            <p:ph idx="1"/>
          </p:nvPr>
        </p:nvSpPr>
        <p:spPr/>
        <p:txBody>
          <a:bodyPr>
            <a:normAutofit/>
          </a:bodyPr>
          <a:lstStyle/>
          <a:p>
            <a:r>
              <a:rPr lang="en-US" altLang="en-US" dirty="0">
                <a:ea typeface="ＭＳ Ｐゴシック" panose="020B0600070205080204" pitchFamily="34" charset="-128"/>
              </a:rPr>
              <a:t>The elderly (60 or older)</a:t>
            </a:r>
          </a:p>
          <a:p>
            <a:r>
              <a:rPr lang="en-US" altLang="en-US" dirty="0">
                <a:ea typeface="ＭＳ Ｐゴシック" panose="020B0600070205080204" pitchFamily="34" charset="-128"/>
              </a:rPr>
              <a:t>People who live in a nursing home or long-term care facility</a:t>
            </a:r>
          </a:p>
          <a:p>
            <a:r>
              <a:rPr lang="en-US" altLang="en-US" dirty="0">
                <a:ea typeface="ＭＳ Ｐゴシック" panose="020B0600070205080204" pitchFamily="34" charset="-128"/>
              </a:rPr>
              <a:t>People of all ages with underlying medical conditions</a:t>
            </a:r>
          </a:p>
          <a:p>
            <a:r>
              <a:rPr lang="en-US" altLang="en-US" dirty="0">
                <a:ea typeface="ＭＳ Ｐゴシック" panose="020B0600070205080204" pitchFamily="34" charset="-128"/>
              </a:rPr>
              <a:t>High blood pressure</a:t>
            </a:r>
          </a:p>
          <a:p>
            <a:r>
              <a:rPr lang="en-US" altLang="en-US" dirty="0">
                <a:ea typeface="ＭＳ Ｐゴシック" panose="020B0600070205080204" pitchFamily="34" charset="-128"/>
              </a:rPr>
              <a:t>Heart conditions</a:t>
            </a:r>
          </a:p>
        </p:txBody>
      </p:sp>
      <p:graphicFrame>
        <p:nvGraphicFramePr>
          <p:cNvPr id="5" name="Object 4" descr="An elderly man wearing a cloth mask"/>
          <p:cNvGraphicFramePr>
            <a:graphicFrameLocks noChangeAspect="1"/>
          </p:cNvGraphicFramePr>
          <p:nvPr>
            <p:extLst>
              <p:ext uri="{D42A27DB-BD31-4B8C-83A1-F6EECF244321}">
                <p14:modId xmlns:p14="http://schemas.microsoft.com/office/powerpoint/2010/main" val="1897934734"/>
              </p:ext>
            </p:extLst>
          </p:nvPr>
        </p:nvGraphicFramePr>
        <p:xfrm>
          <a:off x="8792308" y="2700115"/>
          <a:ext cx="2940905" cy="1961012"/>
        </p:xfrm>
        <a:graphic>
          <a:graphicData uri="http://schemas.openxmlformats.org/presentationml/2006/ole">
            <mc:AlternateContent xmlns:mc="http://schemas.openxmlformats.org/markup-compatibility/2006">
              <mc:Choice xmlns:v="urn:schemas-microsoft-com:vml" Requires="v">
                <p:oleObj spid="_x0000_s6305" r:id="rId4" imgW="7619040" imgH="5079240" progId="">
                  <p:embed/>
                </p:oleObj>
              </mc:Choice>
              <mc:Fallback>
                <p:oleObj r:id="rId4" imgW="7619040" imgH="5079240" progId="">
                  <p:embed/>
                  <p:pic>
                    <p:nvPicPr>
                      <p:cNvPr id="0" name=""/>
                      <p:cNvPicPr/>
                      <p:nvPr/>
                    </p:nvPicPr>
                    <p:blipFill>
                      <a:blip r:embed="rId5"/>
                      <a:stretch>
                        <a:fillRect/>
                      </a:stretch>
                    </p:blipFill>
                    <p:spPr>
                      <a:xfrm>
                        <a:off x="8792308" y="2700115"/>
                        <a:ext cx="2940905" cy="1961012"/>
                      </a:xfrm>
                      <a:prstGeom prst="rect">
                        <a:avLst/>
                      </a:prstGeom>
                    </p:spPr>
                  </p:pic>
                </p:oleObj>
              </mc:Fallback>
            </mc:AlternateContent>
          </a:graphicData>
        </a:graphic>
      </p:graphicFrame>
    </p:spTree>
    <p:extLst>
      <p:ext uri="{BB962C8B-B14F-4D97-AF65-F5344CB8AC3E}">
        <p14:creationId xmlns:p14="http://schemas.microsoft.com/office/powerpoint/2010/main" val="22186272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are at Higher Risk for Severe Illness? Cont.</a:t>
            </a:r>
          </a:p>
        </p:txBody>
      </p:sp>
      <p:sp>
        <p:nvSpPr>
          <p:cNvPr id="3" name="Content Placeholder 2"/>
          <p:cNvSpPr>
            <a:spLocks noGrp="1"/>
          </p:cNvSpPr>
          <p:nvPr>
            <p:ph idx="1"/>
          </p:nvPr>
        </p:nvSpPr>
        <p:spPr>
          <a:xfrm>
            <a:off x="257047" y="2594919"/>
            <a:ext cx="7102708" cy="3601344"/>
          </a:xfrm>
        </p:spPr>
        <p:txBody>
          <a:bodyPr>
            <a:normAutofit/>
          </a:bodyPr>
          <a:lstStyle/>
          <a:p>
            <a:pPr>
              <a:spcBef>
                <a:spcPts val="1200"/>
              </a:spcBef>
            </a:pPr>
            <a:r>
              <a:rPr lang="en-US" altLang="en-US" dirty="0">
                <a:ea typeface="ＭＳ Ｐゴシック" panose="020B0600070205080204" pitchFamily="34" charset="-128"/>
              </a:rPr>
              <a:t>Immunocompromised (Cancer treatment, bone marrow or organ transplantation, immune deficiencies, HIV or AIDS, and immune weakening medications</a:t>
            </a:r>
          </a:p>
          <a:p>
            <a:pPr>
              <a:spcBef>
                <a:spcPts val="1200"/>
              </a:spcBef>
            </a:pPr>
            <a:r>
              <a:rPr lang="en-US" altLang="en-US" dirty="0">
                <a:ea typeface="ＭＳ Ｐゴシック" panose="020B0600070205080204" pitchFamily="34" charset="-128"/>
              </a:rPr>
              <a:t>Severe obesity</a:t>
            </a:r>
            <a:endParaRPr lang="en-US" dirty="0"/>
          </a:p>
          <a:p>
            <a:pPr>
              <a:spcBef>
                <a:spcPts val="1200"/>
              </a:spcBef>
            </a:pPr>
            <a:r>
              <a:rPr lang="en-US" dirty="0"/>
              <a:t>Diabetes</a:t>
            </a:r>
          </a:p>
          <a:p>
            <a:pPr>
              <a:spcBef>
                <a:spcPts val="1200"/>
              </a:spcBef>
            </a:pPr>
            <a:r>
              <a:rPr lang="en-US" dirty="0"/>
              <a:t>Chronic kidney disease</a:t>
            </a:r>
          </a:p>
          <a:p>
            <a:pPr>
              <a:spcBef>
                <a:spcPts val="1200"/>
              </a:spcBef>
            </a:pPr>
            <a:r>
              <a:rPr lang="en-US" dirty="0"/>
              <a:t>Liver disease</a:t>
            </a:r>
          </a:p>
        </p:txBody>
      </p:sp>
      <p:graphicFrame>
        <p:nvGraphicFramePr>
          <p:cNvPr id="4" name="Object 3" descr="Some gets a COVID test from a healthcare provider"/>
          <p:cNvGraphicFramePr>
            <a:graphicFrameLocks noChangeAspect="1"/>
          </p:cNvGraphicFramePr>
          <p:nvPr>
            <p:extLst>
              <p:ext uri="{D42A27DB-BD31-4B8C-83A1-F6EECF244321}">
                <p14:modId xmlns:p14="http://schemas.microsoft.com/office/powerpoint/2010/main" val="1601434323"/>
              </p:ext>
            </p:extLst>
          </p:nvPr>
        </p:nvGraphicFramePr>
        <p:xfrm>
          <a:off x="7359755" y="2522136"/>
          <a:ext cx="4544278" cy="2590778"/>
        </p:xfrm>
        <a:graphic>
          <a:graphicData uri="http://schemas.openxmlformats.org/presentationml/2006/ole">
            <mc:AlternateContent xmlns:mc="http://schemas.openxmlformats.org/markup-compatibility/2006">
              <mc:Choice xmlns:v="urn:schemas-microsoft-com:vml" Requires="v">
                <p:oleObj spid="_x0000_s7328" r:id="rId3" imgW="7619040" imgH="4342680" progId="">
                  <p:embed/>
                </p:oleObj>
              </mc:Choice>
              <mc:Fallback>
                <p:oleObj r:id="rId3" imgW="7619040" imgH="4342680" progId="">
                  <p:embed/>
                  <p:pic>
                    <p:nvPicPr>
                      <p:cNvPr id="0" name=""/>
                      <p:cNvPicPr/>
                      <p:nvPr/>
                    </p:nvPicPr>
                    <p:blipFill>
                      <a:blip r:embed="rId4"/>
                      <a:stretch>
                        <a:fillRect/>
                      </a:stretch>
                    </p:blipFill>
                    <p:spPr>
                      <a:xfrm>
                        <a:off x="7359755" y="2522136"/>
                        <a:ext cx="4544278" cy="2590778"/>
                      </a:xfrm>
                      <a:prstGeom prst="rect">
                        <a:avLst/>
                      </a:prstGeom>
                    </p:spPr>
                  </p:pic>
                </p:oleObj>
              </mc:Fallback>
            </mc:AlternateContent>
          </a:graphicData>
        </a:graphic>
      </p:graphicFrame>
    </p:spTree>
    <p:extLst>
      <p:ext uri="{BB962C8B-B14F-4D97-AF65-F5344CB8AC3E}">
        <p14:creationId xmlns:p14="http://schemas.microsoft.com/office/powerpoint/2010/main" val="3498818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Worldwide Distribution Map</a:t>
            </a:r>
          </a:p>
        </p:txBody>
      </p:sp>
      <p:sp>
        <p:nvSpPr>
          <p:cNvPr id="3" name="Content Placeholder 2"/>
          <p:cNvSpPr>
            <a:spLocks noGrp="1"/>
          </p:cNvSpPr>
          <p:nvPr>
            <p:ph idx="1"/>
          </p:nvPr>
        </p:nvSpPr>
        <p:spPr/>
        <p:txBody>
          <a:bodyPr>
            <a:normAutofit lnSpcReduction="10000"/>
          </a:bodyPr>
          <a:lstStyle/>
          <a:p>
            <a:pPr marL="0" indent="0">
              <a:buNone/>
            </a:pPr>
            <a:r>
              <a:rPr lang="en-US" b="1" dirty="0"/>
              <a:t>World Health Organization</a:t>
            </a:r>
            <a:endParaRPr lang="en-US" b="1" dirty="0">
              <a:hlinkClick r:id="rId2"/>
            </a:endParaRPr>
          </a:p>
          <a:p>
            <a:r>
              <a:rPr lang="en-US" dirty="0">
                <a:hlinkClick r:id="rId2"/>
              </a:rPr>
              <a:t>https://who.sprinklr.com/</a:t>
            </a:r>
            <a:endParaRPr lang="en-US" dirty="0"/>
          </a:p>
          <a:p>
            <a:pPr marL="0" indent="0">
              <a:buNone/>
            </a:pPr>
            <a:br>
              <a:rPr lang="en-US" dirty="0"/>
            </a:br>
            <a:r>
              <a:rPr lang="en-US" b="1" dirty="0"/>
              <a:t>Coronavirus COVID-19 Global Cases by the Center for Systems Science and Engineering (CSSE) at Johns Hopkins University </a:t>
            </a:r>
          </a:p>
          <a:p>
            <a:r>
              <a:rPr lang="en-US" dirty="0">
                <a:hlinkClick r:id="rId3"/>
              </a:rPr>
              <a:t>https://coronavirus.jhu.edu/map.html</a:t>
            </a:r>
            <a:endParaRPr lang="en-US" dirty="0"/>
          </a:p>
          <a:p>
            <a:pPr marL="0" indent="0">
              <a:buNone/>
            </a:pPr>
            <a:br>
              <a:rPr lang="en-US" b="1" dirty="0"/>
            </a:br>
            <a:r>
              <a:rPr lang="en-US" b="1" dirty="0"/>
              <a:t>Microsoft COVID map</a:t>
            </a:r>
          </a:p>
          <a:p>
            <a:r>
              <a:rPr lang="en-US" dirty="0">
                <a:hlinkClick r:id="rId4"/>
              </a:rPr>
              <a:t>https://www.bing.com/covid</a:t>
            </a:r>
            <a:endParaRPr lang="en-US" dirty="0"/>
          </a:p>
          <a:p>
            <a:endParaRPr lang="en-US" dirty="0"/>
          </a:p>
          <a:p>
            <a:endParaRPr lang="en-US" dirty="0"/>
          </a:p>
        </p:txBody>
      </p:sp>
    </p:spTree>
    <p:extLst>
      <p:ext uri="{BB962C8B-B14F-4D97-AF65-F5344CB8AC3E}">
        <p14:creationId xmlns:p14="http://schemas.microsoft.com/office/powerpoint/2010/main" val="39841726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B7FE7-7BA8-4392-B3F2-6B660DDC8205}"/>
              </a:ext>
            </a:extLst>
          </p:cNvPr>
          <p:cNvSpPr>
            <a:spLocks noGrp="1"/>
          </p:cNvSpPr>
          <p:nvPr>
            <p:ph type="title"/>
          </p:nvPr>
        </p:nvSpPr>
        <p:spPr>
          <a:xfrm>
            <a:off x="4018547" y="3150204"/>
            <a:ext cx="8173453" cy="731520"/>
          </a:xfrm>
        </p:spPr>
        <p:txBody>
          <a:bodyPr>
            <a:noAutofit/>
          </a:bodyPr>
          <a:lstStyle/>
          <a:p>
            <a:r>
              <a:rPr lang="en-US" sz="4800" dirty="0">
                <a:solidFill>
                  <a:srgbClr val="FFFFFF"/>
                </a:solidFill>
              </a:rPr>
              <a:t>HOW DOES COVID-19 SPREAD</a:t>
            </a:r>
          </a:p>
        </p:txBody>
      </p:sp>
    </p:spTree>
    <p:extLst>
      <p:ext uri="{BB962C8B-B14F-4D97-AF65-F5344CB8AC3E}">
        <p14:creationId xmlns:p14="http://schemas.microsoft.com/office/powerpoint/2010/main" val="27525847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COVID Spread Learning Objectives</a:t>
            </a:r>
          </a:p>
        </p:txBody>
      </p:sp>
      <p:sp>
        <p:nvSpPr>
          <p:cNvPr id="3" name="Content Placeholder 2"/>
          <p:cNvSpPr>
            <a:spLocks noGrp="1"/>
          </p:cNvSpPr>
          <p:nvPr>
            <p:ph idx="1"/>
          </p:nvPr>
        </p:nvSpPr>
        <p:spPr/>
        <p:txBody>
          <a:bodyPr>
            <a:normAutofit/>
          </a:bodyPr>
          <a:lstStyle/>
          <a:p>
            <a:pPr marL="0" indent="0">
              <a:buNone/>
            </a:pPr>
            <a:r>
              <a:rPr lang="en-US" b="1" dirty="0">
                <a:solidFill>
                  <a:srgbClr val="C00000"/>
                </a:solidFill>
              </a:rPr>
              <a:t>Learning Objectives</a:t>
            </a:r>
            <a:br>
              <a:rPr lang="en-US" b="1" dirty="0">
                <a:solidFill>
                  <a:srgbClr val="D3222A"/>
                </a:solidFill>
              </a:rPr>
            </a:br>
            <a:r>
              <a:rPr lang="en-US" dirty="0"/>
              <a:t> </a:t>
            </a:r>
            <a:br>
              <a:rPr lang="en-US" dirty="0"/>
            </a:br>
            <a:r>
              <a:rPr lang="en-US" dirty="0"/>
              <a:t> </a:t>
            </a:r>
            <a:br>
              <a:rPr lang="en-US" dirty="0"/>
            </a:br>
            <a:r>
              <a:rPr lang="en-US" dirty="0"/>
              <a:t>After completing this chapter, you will be able to demonstrate your ability to:</a:t>
            </a:r>
            <a:br>
              <a:rPr lang="en-US" dirty="0"/>
            </a:br>
            <a:r>
              <a:rPr lang="en-US" b="1" dirty="0">
                <a:solidFill>
                  <a:srgbClr val="C00000"/>
                </a:solidFill>
              </a:rPr>
              <a:t> </a:t>
            </a:r>
            <a:br>
              <a:rPr lang="en-US" b="1" dirty="0">
                <a:solidFill>
                  <a:srgbClr val="C00000"/>
                </a:solidFill>
              </a:rPr>
            </a:br>
            <a:r>
              <a:rPr lang="en-US" b="1" dirty="0">
                <a:solidFill>
                  <a:srgbClr val="C00000"/>
                </a:solidFill>
              </a:rPr>
              <a:t>EXPLAIN </a:t>
            </a:r>
            <a:r>
              <a:rPr lang="en-US" dirty="0"/>
              <a:t>how is COVID-19 spread</a:t>
            </a:r>
            <a:endParaRPr lang="en-US" b="1" dirty="0">
              <a:solidFill>
                <a:srgbClr val="C00000"/>
              </a:solidFill>
            </a:endParaRPr>
          </a:p>
          <a:p>
            <a:pPr marL="0" indent="0">
              <a:buNone/>
            </a:pPr>
            <a:r>
              <a:rPr lang="en-US" b="1" dirty="0">
                <a:solidFill>
                  <a:srgbClr val="C00000"/>
                </a:solidFill>
              </a:rPr>
              <a:t>DESCRIBE </a:t>
            </a:r>
            <a:r>
              <a:rPr lang="en-US" dirty="0"/>
              <a:t>how does COVID-19 become contagious</a:t>
            </a:r>
          </a:p>
          <a:p>
            <a:pPr marL="0" indent="0">
              <a:buNone/>
            </a:pPr>
            <a:r>
              <a:rPr lang="en-US" b="1" dirty="0">
                <a:solidFill>
                  <a:srgbClr val="C00000"/>
                </a:solidFill>
              </a:rPr>
              <a:t>DEFINE </a:t>
            </a:r>
            <a:r>
              <a:rPr lang="en-US" dirty="0"/>
              <a:t>what is community spread</a:t>
            </a:r>
          </a:p>
          <a:p>
            <a:pPr marL="0" indent="0">
              <a:buNone/>
            </a:pPr>
            <a:endParaRPr lang="en-US" b="1" dirty="0">
              <a:solidFill>
                <a:srgbClr val="C00000"/>
              </a:solidFill>
            </a:endParaRPr>
          </a:p>
        </p:txBody>
      </p:sp>
    </p:spTree>
    <p:extLst>
      <p:ext uri="{BB962C8B-B14F-4D97-AF65-F5344CB8AC3E}">
        <p14:creationId xmlns:p14="http://schemas.microsoft.com/office/powerpoint/2010/main" val="23026081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 situation as of July 2020</a:t>
            </a:r>
          </a:p>
        </p:txBody>
      </p:sp>
      <p:sp>
        <p:nvSpPr>
          <p:cNvPr id="3" name="Content Placeholder 2"/>
          <p:cNvSpPr>
            <a:spLocks noGrp="1"/>
          </p:cNvSpPr>
          <p:nvPr>
            <p:ph idx="1"/>
          </p:nvPr>
        </p:nvSpPr>
        <p:spPr>
          <a:xfrm>
            <a:off x="257046" y="2594919"/>
            <a:ext cx="8911017" cy="3601344"/>
          </a:xfrm>
        </p:spPr>
        <p:txBody>
          <a:bodyPr>
            <a:normAutofit fontScale="92500" lnSpcReduction="10000"/>
          </a:bodyPr>
          <a:lstStyle/>
          <a:p>
            <a:pPr marL="0" indent="0">
              <a:buNone/>
            </a:pPr>
            <a:r>
              <a:rPr lang="en-US" b="1" dirty="0">
                <a:solidFill>
                  <a:srgbClr val="C00000"/>
                </a:solidFill>
              </a:rPr>
              <a:t>Experts are predicting that COVID will spread </a:t>
            </a:r>
          </a:p>
          <a:p>
            <a:pPr marL="0" indent="0">
              <a:buNone/>
            </a:pPr>
            <a:r>
              <a:rPr lang="en-US" b="1" dirty="0"/>
              <a:t>Those with elevated risk of exposure include:</a:t>
            </a:r>
          </a:p>
          <a:p>
            <a:pPr lvl="1"/>
            <a:r>
              <a:rPr lang="en-US" dirty="0"/>
              <a:t>Close contacts of persons with COVID-19</a:t>
            </a:r>
          </a:p>
          <a:p>
            <a:pPr lvl="1"/>
            <a:r>
              <a:rPr lang="en-US" dirty="0"/>
              <a:t>Healthcare workers caring for patients with COVID-19</a:t>
            </a:r>
          </a:p>
          <a:p>
            <a:pPr lvl="1"/>
            <a:r>
              <a:rPr lang="en-US" dirty="0"/>
              <a:t>Different levels of COVID-19 activity in States</a:t>
            </a:r>
          </a:p>
          <a:p>
            <a:pPr lvl="1"/>
            <a:r>
              <a:rPr lang="en-US" dirty="0"/>
              <a:t>Community spread</a:t>
            </a:r>
          </a:p>
          <a:p>
            <a:pPr lvl="1"/>
            <a:r>
              <a:rPr lang="en-US" dirty="0"/>
              <a:t>Young people socializing </a:t>
            </a:r>
          </a:p>
          <a:p>
            <a:pPr lvl="1"/>
            <a:r>
              <a:rPr lang="en-US" dirty="0"/>
              <a:t>Essential workers</a:t>
            </a:r>
          </a:p>
          <a:p>
            <a:pPr marL="0" indent="0">
              <a:buNone/>
            </a:pPr>
            <a:r>
              <a:rPr lang="en-US" b="1" dirty="0"/>
              <a:t>The entire country is reopening at different levels causing an increasing number of positive test results</a:t>
            </a:r>
          </a:p>
          <a:p>
            <a:endParaRPr lang="en-US" dirty="0"/>
          </a:p>
        </p:txBody>
      </p:sp>
      <p:pic>
        <p:nvPicPr>
          <p:cNvPr id="4" name="Picture 3" descr="A stick figure stay away from another  figure that looks sic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8840" y="3469355"/>
            <a:ext cx="2181225" cy="2181225"/>
          </a:xfrm>
          <a:prstGeom prst="rect">
            <a:avLst/>
          </a:prstGeom>
        </p:spPr>
      </p:pic>
    </p:spTree>
    <p:extLst>
      <p:ext uri="{BB962C8B-B14F-4D97-AF65-F5344CB8AC3E}">
        <p14:creationId xmlns:p14="http://schemas.microsoft.com/office/powerpoint/2010/main" val="3411138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spcBef>
                <a:spcPts val="1200"/>
              </a:spcBef>
            </a:pPr>
            <a:r>
              <a:rPr lang="en-US" dirty="0"/>
              <a:t>HOW DOES COVID-19 SPREAD? </a:t>
            </a:r>
          </a:p>
        </p:txBody>
      </p:sp>
      <p:sp>
        <p:nvSpPr>
          <p:cNvPr id="3" name="Content Placeholder 2"/>
          <p:cNvSpPr>
            <a:spLocks noGrp="1"/>
          </p:cNvSpPr>
          <p:nvPr>
            <p:ph idx="1"/>
          </p:nvPr>
        </p:nvSpPr>
        <p:spPr>
          <a:xfrm>
            <a:off x="257047" y="2594919"/>
            <a:ext cx="8213186" cy="3601344"/>
          </a:xfrm>
        </p:spPr>
        <p:txBody>
          <a:bodyPr>
            <a:normAutofit fontScale="92500" lnSpcReduction="10000"/>
          </a:bodyPr>
          <a:lstStyle/>
          <a:p>
            <a:pPr marL="0" indent="0">
              <a:spcBef>
                <a:spcPts val="1200"/>
              </a:spcBef>
              <a:buNone/>
            </a:pPr>
            <a:r>
              <a:rPr lang="en-US" b="1" dirty="0">
                <a:solidFill>
                  <a:srgbClr val="C00000"/>
                </a:solidFill>
              </a:rPr>
              <a:t>New research has indicated that SARS-CoV-2 may spread by </a:t>
            </a:r>
          </a:p>
          <a:p>
            <a:pPr>
              <a:spcBef>
                <a:spcPts val="1200"/>
              </a:spcBef>
            </a:pPr>
            <a:r>
              <a:rPr lang="en-US" b="1" dirty="0"/>
              <a:t>Respiratory droplets </a:t>
            </a:r>
            <a:r>
              <a:rPr lang="en-US" dirty="0"/>
              <a:t>–</a:t>
            </a:r>
            <a:r>
              <a:rPr lang="en-US" b="1" dirty="0"/>
              <a:t> </a:t>
            </a:r>
            <a:r>
              <a:rPr lang="en-US" dirty="0"/>
              <a:t>from coughing or sneezing, and  talking and breathing</a:t>
            </a:r>
          </a:p>
          <a:p>
            <a:pPr>
              <a:spcBef>
                <a:spcPts val="1200"/>
              </a:spcBef>
            </a:pPr>
            <a:r>
              <a:rPr lang="en-US" b="1" dirty="0"/>
              <a:t>Aerosolized</a:t>
            </a:r>
            <a:r>
              <a:rPr lang="en-US" dirty="0"/>
              <a:t> </a:t>
            </a:r>
            <a:r>
              <a:rPr lang="en-US" b="1" dirty="0"/>
              <a:t>transmission </a:t>
            </a:r>
            <a:r>
              <a:rPr lang="en-US" dirty="0"/>
              <a:t>–</a:t>
            </a:r>
            <a:r>
              <a:rPr lang="en-US" b="1" dirty="0"/>
              <a:t> </a:t>
            </a:r>
            <a:r>
              <a:rPr lang="en-US" dirty="0"/>
              <a:t>virus can live in the air for up to 3 hours. When you breathe air that has the virus floating</a:t>
            </a:r>
          </a:p>
          <a:p>
            <a:pPr>
              <a:spcBef>
                <a:spcPts val="1200"/>
              </a:spcBef>
            </a:pPr>
            <a:r>
              <a:rPr lang="en-US" b="1" dirty="0"/>
              <a:t>Environmental contact </a:t>
            </a:r>
            <a:r>
              <a:rPr lang="en-US" dirty="0"/>
              <a:t>– touching someone or something with the virus on it and then touching mouth, nose, or eyes</a:t>
            </a:r>
          </a:p>
          <a:p>
            <a:pPr>
              <a:spcBef>
                <a:spcPts val="1200"/>
              </a:spcBef>
            </a:pPr>
            <a:r>
              <a:rPr lang="en-US" b="1" dirty="0"/>
              <a:t>Fecal-oral</a:t>
            </a:r>
            <a:r>
              <a:rPr lang="en-US" dirty="0"/>
              <a:t> </a:t>
            </a:r>
            <a:r>
              <a:rPr lang="en-US" b="1" dirty="0"/>
              <a:t>transmission</a:t>
            </a:r>
            <a:r>
              <a:rPr lang="en-US" dirty="0"/>
              <a:t> – spread through contact with an infected person's stool</a:t>
            </a:r>
          </a:p>
        </p:txBody>
      </p:sp>
      <p:pic>
        <p:nvPicPr>
          <p:cNvPr id="5" name="Picture 4" descr="A man coughing into his han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8098" y="1893262"/>
            <a:ext cx="1702708" cy="1683432"/>
          </a:xfrm>
          <a:prstGeom prst="rect">
            <a:avLst/>
          </a:prstGeom>
        </p:spPr>
      </p:pic>
      <p:pic>
        <p:nvPicPr>
          <p:cNvPr id="4" name="Picture 3" descr="A woman coughing into a tissu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82865" y="4006922"/>
            <a:ext cx="1787329" cy="1787329"/>
          </a:xfrm>
          <a:prstGeom prst="rect">
            <a:avLst/>
          </a:prstGeom>
        </p:spPr>
      </p:pic>
    </p:spTree>
    <p:extLst>
      <p:ext uri="{BB962C8B-B14F-4D97-AF65-F5344CB8AC3E}">
        <p14:creationId xmlns:p14="http://schemas.microsoft.com/office/powerpoint/2010/main" val="3311927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Community Spread?</a:t>
            </a:r>
          </a:p>
        </p:txBody>
      </p:sp>
      <p:sp>
        <p:nvSpPr>
          <p:cNvPr id="3" name="Content Placeholder 2"/>
          <p:cNvSpPr>
            <a:spLocks noGrp="1"/>
          </p:cNvSpPr>
          <p:nvPr>
            <p:ph idx="1"/>
          </p:nvPr>
        </p:nvSpPr>
        <p:spPr>
          <a:xfrm>
            <a:off x="257046" y="2594919"/>
            <a:ext cx="6756703" cy="3601344"/>
          </a:xfrm>
        </p:spPr>
        <p:txBody>
          <a:bodyPr/>
          <a:lstStyle/>
          <a:p>
            <a:r>
              <a:rPr lang="en-US" dirty="0"/>
              <a:t>When someone gets the virus without any known contact with a sick person</a:t>
            </a:r>
          </a:p>
          <a:p>
            <a:r>
              <a:rPr lang="en-US" b="1" dirty="0"/>
              <a:t>25 percent </a:t>
            </a:r>
            <a:r>
              <a:rPr lang="en-US" dirty="0"/>
              <a:t>to </a:t>
            </a:r>
            <a:r>
              <a:rPr lang="en-US" b="1" dirty="0"/>
              <a:t>80 percent </a:t>
            </a:r>
            <a:r>
              <a:rPr lang="en-US" dirty="0"/>
              <a:t>of people with COVID-19 are unaware they have the virus</a:t>
            </a:r>
          </a:p>
          <a:p>
            <a:r>
              <a:rPr lang="en-US" dirty="0"/>
              <a:t>Some studies say </a:t>
            </a:r>
            <a:r>
              <a:rPr lang="en-US" b="1" dirty="0"/>
              <a:t>each person </a:t>
            </a:r>
            <a:r>
              <a:rPr lang="en-US" dirty="0"/>
              <a:t>who is infected by the virus has the potential to spread it to </a:t>
            </a:r>
            <a:r>
              <a:rPr lang="en-US" b="1" dirty="0"/>
              <a:t>four</a:t>
            </a:r>
            <a:r>
              <a:rPr lang="en-US" dirty="0"/>
              <a:t> other persons </a:t>
            </a:r>
          </a:p>
        </p:txBody>
      </p:sp>
      <p:graphicFrame>
        <p:nvGraphicFramePr>
          <p:cNvPr id="4" name="Object 3" descr="Three red faces in a crowd of blue faces"/>
          <p:cNvGraphicFramePr>
            <a:graphicFrameLocks noChangeAspect="1"/>
          </p:cNvGraphicFramePr>
          <p:nvPr>
            <p:extLst>
              <p:ext uri="{D42A27DB-BD31-4B8C-83A1-F6EECF244321}">
                <p14:modId xmlns:p14="http://schemas.microsoft.com/office/powerpoint/2010/main" val="2054093321"/>
              </p:ext>
            </p:extLst>
          </p:nvPr>
        </p:nvGraphicFramePr>
        <p:xfrm>
          <a:off x="7596555" y="2594919"/>
          <a:ext cx="4166804" cy="2069944"/>
        </p:xfrm>
        <a:graphic>
          <a:graphicData uri="http://schemas.openxmlformats.org/presentationml/2006/ole">
            <mc:AlternateContent xmlns:mc="http://schemas.openxmlformats.org/markup-compatibility/2006">
              <mc:Choice xmlns:v="urn:schemas-microsoft-com:vml" Requires="v">
                <p:oleObj spid="_x0000_s1187" r:id="rId3" imgW="7619040" imgH="3783960" progId="">
                  <p:embed/>
                </p:oleObj>
              </mc:Choice>
              <mc:Fallback>
                <p:oleObj r:id="rId3" imgW="7619040" imgH="3783960" progId="">
                  <p:embed/>
                  <p:pic>
                    <p:nvPicPr>
                      <p:cNvPr id="0" name=""/>
                      <p:cNvPicPr/>
                      <p:nvPr/>
                    </p:nvPicPr>
                    <p:blipFill>
                      <a:blip r:embed="rId4"/>
                      <a:stretch>
                        <a:fillRect/>
                      </a:stretch>
                    </p:blipFill>
                    <p:spPr>
                      <a:xfrm>
                        <a:off x="7596555" y="2594919"/>
                        <a:ext cx="4166804" cy="2069944"/>
                      </a:xfrm>
                      <a:prstGeom prst="rect">
                        <a:avLst/>
                      </a:prstGeom>
                    </p:spPr>
                  </p:pic>
                </p:oleObj>
              </mc:Fallback>
            </mc:AlternateContent>
          </a:graphicData>
        </a:graphic>
      </p:graphicFrame>
    </p:spTree>
    <p:extLst>
      <p:ext uri="{BB962C8B-B14F-4D97-AF65-F5344CB8AC3E}">
        <p14:creationId xmlns:p14="http://schemas.microsoft.com/office/powerpoint/2010/main" val="36661511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When do you become contagious?</a:t>
            </a:r>
          </a:p>
        </p:txBody>
      </p:sp>
      <p:sp>
        <p:nvSpPr>
          <p:cNvPr id="3" name="Content Placeholder 2"/>
          <p:cNvSpPr>
            <a:spLocks noGrp="1"/>
          </p:cNvSpPr>
          <p:nvPr>
            <p:ph idx="1"/>
          </p:nvPr>
        </p:nvSpPr>
        <p:spPr>
          <a:xfrm>
            <a:off x="257046" y="2594919"/>
            <a:ext cx="9986289" cy="3601344"/>
          </a:xfrm>
        </p:spPr>
        <p:txBody>
          <a:bodyPr/>
          <a:lstStyle/>
          <a:p>
            <a:r>
              <a:rPr lang="en-US" dirty="0"/>
              <a:t>A person starts being contagious during the </a:t>
            </a:r>
            <a:r>
              <a:rPr lang="en-US" b="1" dirty="0"/>
              <a:t>“incubation period” </a:t>
            </a:r>
          </a:p>
          <a:p>
            <a:r>
              <a:rPr lang="en-US" dirty="0"/>
              <a:t>Time between catching the virus and beginning to have symptoms of the disease, which is up to </a:t>
            </a:r>
            <a:r>
              <a:rPr lang="en-US" b="1" dirty="0"/>
              <a:t>14 days</a:t>
            </a:r>
            <a:endParaRPr lang="en-US" dirty="0"/>
          </a:p>
          <a:p>
            <a:r>
              <a:rPr lang="en-US" dirty="0"/>
              <a:t>COVID-19 symptoms may show </a:t>
            </a:r>
            <a:r>
              <a:rPr lang="en-US" b="1" dirty="0"/>
              <a:t>2-14 days </a:t>
            </a:r>
            <a:r>
              <a:rPr lang="en-US" dirty="0"/>
              <a:t>after exposure</a:t>
            </a:r>
          </a:p>
          <a:p>
            <a:r>
              <a:rPr lang="en-US" dirty="0"/>
              <a:t>People are most contagious when they are the </a:t>
            </a:r>
            <a:r>
              <a:rPr lang="en-US" b="1" dirty="0"/>
              <a:t>most symptomatic</a:t>
            </a:r>
          </a:p>
          <a:p>
            <a:r>
              <a:rPr lang="en-US" dirty="0"/>
              <a:t>People who are infected may be </a:t>
            </a:r>
            <a:r>
              <a:rPr lang="en-US" b="1" dirty="0"/>
              <a:t>contagious before they develop symptoms </a:t>
            </a:r>
            <a:r>
              <a:rPr lang="en-US" dirty="0"/>
              <a:t>or </a:t>
            </a:r>
            <a:r>
              <a:rPr lang="en-US" b="1" dirty="0"/>
              <a:t>even if they never develop symptoms (asymptomatic)</a:t>
            </a:r>
          </a:p>
          <a:p>
            <a:pPr lvl="1"/>
            <a:endParaRPr lang="en-US" dirty="0"/>
          </a:p>
          <a:p>
            <a:endParaRPr lang="en-US" dirty="0"/>
          </a:p>
          <a:p>
            <a:endParaRPr lang="en-US" dirty="0"/>
          </a:p>
        </p:txBody>
      </p:sp>
      <p:graphicFrame>
        <p:nvGraphicFramePr>
          <p:cNvPr id="4" name="Object 3" descr="Fatigue signified by a low battery"/>
          <p:cNvGraphicFramePr>
            <a:graphicFrameLocks noChangeAspect="1"/>
          </p:cNvGraphicFramePr>
          <p:nvPr>
            <p:extLst>
              <p:ext uri="{D42A27DB-BD31-4B8C-83A1-F6EECF244321}">
                <p14:modId xmlns:p14="http://schemas.microsoft.com/office/powerpoint/2010/main" val="1730980582"/>
              </p:ext>
            </p:extLst>
          </p:nvPr>
        </p:nvGraphicFramePr>
        <p:xfrm>
          <a:off x="11044666" y="2160530"/>
          <a:ext cx="683842" cy="984732"/>
        </p:xfrm>
        <a:graphic>
          <a:graphicData uri="http://schemas.openxmlformats.org/presentationml/2006/ole">
            <mc:AlternateContent xmlns:mc="http://schemas.openxmlformats.org/markup-compatibility/2006">
              <mc:Choice xmlns:v="urn:schemas-microsoft-com:vml" Requires="v">
                <p:oleObj spid="_x0000_s21823" r:id="rId3" imgW="1587240" imgH="2285640" progId="">
                  <p:embed/>
                </p:oleObj>
              </mc:Choice>
              <mc:Fallback>
                <p:oleObj r:id="rId3" imgW="1587240" imgH="2285640" progId="">
                  <p:embed/>
                  <p:pic>
                    <p:nvPicPr>
                      <p:cNvPr id="0" name=""/>
                      <p:cNvPicPr/>
                      <p:nvPr/>
                    </p:nvPicPr>
                    <p:blipFill>
                      <a:blip r:embed="rId4"/>
                      <a:stretch>
                        <a:fillRect/>
                      </a:stretch>
                    </p:blipFill>
                    <p:spPr>
                      <a:xfrm>
                        <a:off x="11044666" y="2160530"/>
                        <a:ext cx="683842" cy="984732"/>
                      </a:xfrm>
                      <a:prstGeom prst="rect">
                        <a:avLst/>
                      </a:prstGeom>
                    </p:spPr>
                  </p:pic>
                </p:oleObj>
              </mc:Fallback>
            </mc:AlternateContent>
          </a:graphicData>
        </a:graphic>
      </p:graphicFrame>
      <p:graphicFrame>
        <p:nvGraphicFramePr>
          <p:cNvPr id="5" name="Object 4" descr="Dry cough represented by a target on the throat"/>
          <p:cNvGraphicFramePr>
            <a:graphicFrameLocks noChangeAspect="1"/>
          </p:cNvGraphicFramePr>
          <p:nvPr>
            <p:extLst>
              <p:ext uri="{D42A27DB-BD31-4B8C-83A1-F6EECF244321}">
                <p14:modId xmlns:p14="http://schemas.microsoft.com/office/powerpoint/2010/main" val="3117005209"/>
              </p:ext>
            </p:extLst>
          </p:nvPr>
        </p:nvGraphicFramePr>
        <p:xfrm>
          <a:off x="11012811" y="3332673"/>
          <a:ext cx="897642" cy="980247"/>
        </p:xfrm>
        <a:graphic>
          <a:graphicData uri="http://schemas.openxmlformats.org/presentationml/2006/ole">
            <mc:AlternateContent xmlns:mc="http://schemas.openxmlformats.org/markup-compatibility/2006">
              <mc:Choice xmlns:v="urn:schemas-microsoft-com:vml" Requires="v">
                <p:oleObj spid="_x0000_s21824" r:id="rId5" imgW="2069640" imgH="2260080" progId="">
                  <p:embed/>
                </p:oleObj>
              </mc:Choice>
              <mc:Fallback>
                <p:oleObj r:id="rId5" imgW="2069640" imgH="2260080" progId="">
                  <p:embed/>
                  <p:pic>
                    <p:nvPicPr>
                      <p:cNvPr id="0" name=""/>
                      <p:cNvPicPr/>
                      <p:nvPr/>
                    </p:nvPicPr>
                    <p:blipFill>
                      <a:blip r:embed="rId6"/>
                      <a:stretch>
                        <a:fillRect/>
                      </a:stretch>
                    </p:blipFill>
                    <p:spPr>
                      <a:xfrm>
                        <a:off x="11012811" y="3332673"/>
                        <a:ext cx="897642" cy="980247"/>
                      </a:xfrm>
                      <a:prstGeom prst="rect">
                        <a:avLst/>
                      </a:prstGeom>
                    </p:spPr>
                  </p:pic>
                </p:oleObj>
              </mc:Fallback>
            </mc:AlternateContent>
          </a:graphicData>
        </a:graphic>
      </p:graphicFrame>
      <p:graphicFrame>
        <p:nvGraphicFramePr>
          <p:cNvPr id="6" name="Object 5" descr="Shortness of breath represented by a pair of lungs covered in spots"/>
          <p:cNvGraphicFramePr>
            <a:graphicFrameLocks noChangeAspect="1"/>
          </p:cNvGraphicFramePr>
          <p:nvPr>
            <p:extLst>
              <p:ext uri="{D42A27DB-BD31-4B8C-83A1-F6EECF244321}">
                <p14:modId xmlns:p14="http://schemas.microsoft.com/office/powerpoint/2010/main" val="3083756252"/>
              </p:ext>
            </p:extLst>
          </p:nvPr>
        </p:nvGraphicFramePr>
        <p:xfrm>
          <a:off x="11171449" y="4732333"/>
          <a:ext cx="817039" cy="1118875"/>
        </p:xfrm>
        <a:graphic>
          <a:graphicData uri="http://schemas.openxmlformats.org/presentationml/2006/ole">
            <mc:AlternateContent xmlns:mc="http://schemas.openxmlformats.org/markup-compatibility/2006">
              <mc:Choice xmlns:v="urn:schemas-microsoft-com:vml" Requires="v">
                <p:oleObj spid="_x0000_s21825" r:id="rId7" imgW="1993320" imgH="2729880" progId="">
                  <p:embed/>
                </p:oleObj>
              </mc:Choice>
              <mc:Fallback>
                <p:oleObj r:id="rId7" imgW="1993320" imgH="2729880" progId="">
                  <p:embed/>
                  <p:pic>
                    <p:nvPicPr>
                      <p:cNvPr id="0" name=""/>
                      <p:cNvPicPr/>
                      <p:nvPr/>
                    </p:nvPicPr>
                    <p:blipFill>
                      <a:blip r:embed="rId8"/>
                      <a:stretch>
                        <a:fillRect/>
                      </a:stretch>
                    </p:blipFill>
                    <p:spPr>
                      <a:xfrm>
                        <a:off x="11171449" y="4732333"/>
                        <a:ext cx="817039" cy="1118875"/>
                      </a:xfrm>
                      <a:prstGeom prst="rect">
                        <a:avLst/>
                      </a:prstGeom>
                    </p:spPr>
                  </p:pic>
                </p:oleObj>
              </mc:Fallback>
            </mc:AlternateContent>
          </a:graphicData>
        </a:graphic>
      </p:graphicFrame>
    </p:spTree>
    <p:extLst>
      <p:ext uri="{BB962C8B-B14F-4D97-AF65-F5344CB8AC3E}">
        <p14:creationId xmlns:p14="http://schemas.microsoft.com/office/powerpoint/2010/main" val="8524028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7046" y="2068429"/>
            <a:ext cx="11283019" cy="526490"/>
          </a:xfrm>
        </p:spPr>
        <p:txBody>
          <a:bodyPr>
            <a:normAutofit/>
          </a:bodyPr>
          <a:lstStyle/>
          <a:p>
            <a:r>
              <a:rPr lang="en-US" sz="2800" b="1" dirty="0"/>
              <a:t>COVID-19 Pandemic Workplace Health and Safety Awareness Training</a:t>
            </a:r>
            <a:endParaRPr lang="en-US" sz="2800" dirty="0"/>
          </a:p>
        </p:txBody>
      </p:sp>
      <p:sp>
        <p:nvSpPr>
          <p:cNvPr id="3" name="Content Placeholder 2"/>
          <p:cNvSpPr>
            <a:spLocks noGrp="1"/>
          </p:cNvSpPr>
          <p:nvPr>
            <p:ph idx="1"/>
          </p:nvPr>
        </p:nvSpPr>
        <p:spPr/>
        <p:txBody>
          <a:bodyPr>
            <a:normAutofit/>
          </a:bodyPr>
          <a:lstStyle/>
          <a:p>
            <a:pPr marL="0" indent="0">
              <a:buNone/>
            </a:pPr>
            <a:r>
              <a:rPr lang="en-US" sz="1600" dirty="0">
                <a:solidFill>
                  <a:srgbClr val="D3222A"/>
                </a:solidFill>
              </a:rPr>
              <a:t>2020 Edition</a:t>
            </a:r>
            <a:br>
              <a:rPr lang="en-US" sz="1600" dirty="0">
                <a:solidFill>
                  <a:srgbClr val="FF0000"/>
                </a:solidFill>
              </a:rPr>
            </a:br>
            <a:endParaRPr lang="en-US" sz="1600" dirty="0">
              <a:solidFill>
                <a:srgbClr val="FF0000"/>
              </a:solidFill>
            </a:endParaRPr>
          </a:p>
          <a:p>
            <a:pPr marL="0" indent="0">
              <a:buNone/>
            </a:pPr>
            <a:r>
              <a:rPr lang="en-US" sz="1600" dirty="0"/>
              <a:t>Worker training grants from the National Institute of Environmental Health Sciences (NIEHS) provided the funding to produce this presentation.</a:t>
            </a:r>
            <a:br>
              <a:rPr lang="en-US" sz="1600" dirty="0"/>
            </a:br>
            <a:endParaRPr lang="en-US" sz="1600" dirty="0">
              <a:solidFill>
                <a:srgbClr val="FF0000"/>
              </a:solidFill>
            </a:endParaRPr>
          </a:p>
          <a:p>
            <a:pPr marL="0" indent="0">
              <a:buNone/>
            </a:pPr>
            <a:endParaRPr lang="en-US" sz="1600" dirty="0"/>
          </a:p>
          <a:p>
            <a:pPr marL="0" indent="0">
              <a:buNone/>
            </a:pPr>
            <a:r>
              <a:rPr lang="en-US" sz="1600" dirty="0"/>
              <a:t>© Copyright 2020</a:t>
            </a:r>
            <a:br>
              <a:rPr lang="en-US" sz="1600" dirty="0"/>
            </a:br>
            <a:r>
              <a:rPr lang="en-US" sz="1600" dirty="0"/>
              <a:t>International Brotherhood of Teamsters </a:t>
            </a:r>
            <a:br>
              <a:rPr lang="en-US" sz="1600" dirty="0"/>
            </a:br>
            <a:r>
              <a:rPr lang="en-US" sz="1600" dirty="0"/>
              <a:t>Safety &amp; Health Department </a:t>
            </a:r>
            <a:br>
              <a:rPr lang="en-US" sz="1600" dirty="0"/>
            </a:br>
            <a:r>
              <a:rPr lang="en-US" sz="1600" dirty="0"/>
              <a:t>25 Louisiana Ave. N.W.</a:t>
            </a:r>
            <a:br>
              <a:rPr lang="en-US" sz="1600" dirty="0"/>
            </a:br>
            <a:r>
              <a:rPr lang="en-US" sz="1600" dirty="0"/>
              <a:t>Washington, D.C. 20001</a:t>
            </a:r>
            <a:br>
              <a:rPr lang="en-US" sz="1600" dirty="0"/>
            </a:br>
            <a:r>
              <a:rPr lang="en-US" sz="1600" dirty="0"/>
              <a:t>(202) 624-6963</a:t>
            </a:r>
            <a:br>
              <a:rPr lang="en-US" sz="1600" dirty="0"/>
            </a:br>
            <a:r>
              <a:rPr lang="en-US" sz="1600" b="1" dirty="0"/>
              <a:t>email</a:t>
            </a:r>
            <a:r>
              <a:rPr lang="en-US" sz="1600" dirty="0"/>
              <a:t> – info@teamstersafety.org</a:t>
            </a:r>
            <a:br>
              <a:rPr lang="en-US" sz="1600" dirty="0"/>
            </a:br>
            <a:r>
              <a:rPr lang="en-US" sz="1600" b="1" dirty="0"/>
              <a:t>web</a:t>
            </a:r>
            <a:r>
              <a:rPr lang="en-US" sz="1600" dirty="0"/>
              <a:t> - www.teamstersafety.org</a:t>
            </a:r>
          </a:p>
        </p:txBody>
      </p:sp>
    </p:spTree>
    <p:extLst>
      <p:ext uri="{BB962C8B-B14F-4D97-AF65-F5344CB8AC3E}">
        <p14:creationId xmlns:p14="http://schemas.microsoft.com/office/powerpoint/2010/main" val="14046773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Person-to-person spread</a:t>
            </a:r>
          </a:p>
        </p:txBody>
      </p:sp>
      <p:sp>
        <p:nvSpPr>
          <p:cNvPr id="3" name="Content Placeholder 2"/>
          <p:cNvSpPr>
            <a:spLocks noGrp="1"/>
          </p:cNvSpPr>
          <p:nvPr>
            <p:ph idx="1"/>
          </p:nvPr>
        </p:nvSpPr>
        <p:spPr>
          <a:xfrm>
            <a:off x="257047" y="2594919"/>
            <a:ext cx="7456987" cy="3601344"/>
          </a:xfrm>
        </p:spPr>
        <p:txBody>
          <a:bodyPr>
            <a:normAutofit/>
          </a:bodyPr>
          <a:lstStyle/>
          <a:p>
            <a:pPr marL="0" indent="0">
              <a:buNone/>
            </a:pPr>
            <a:r>
              <a:rPr lang="en-US" b="1" dirty="0">
                <a:solidFill>
                  <a:srgbClr val="C00000"/>
                </a:solidFill>
              </a:rPr>
              <a:t>COVID-19 transmitted most efficiently from direct person to person contact, through:</a:t>
            </a:r>
          </a:p>
          <a:p>
            <a:pPr lvl="0"/>
            <a:r>
              <a:rPr lang="en-US" b="1" dirty="0"/>
              <a:t>Respiratory droplets </a:t>
            </a:r>
            <a:r>
              <a:rPr lang="en-US" dirty="0"/>
              <a:t>produced when an infected person </a:t>
            </a:r>
            <a:r>
              <a:rPr lang="en-US" b="1" dirty="0"/>
              <a:t>coughs or sneezes</a:t>
            </a:r>
            <a:r>
              <a:rPr lang="en-US" dirty="0"/>
              <a:t>:</a:t>
            </a:r>
          </a:p>
          <a:p>
            <a:pPr lvl="1">
              <a:buFont typeface="Wingdings" panose="05000000000000000000" pitchFamily="2" charset="2"/>
              <a:buChar char="§"/>
            </a:pPr>
            <a:r>
              <a:rPr lang="en-US" dirty="0"/>
              <a:t>These droplets can land in the </a:t>
            </a:r>
            <a:r>
              <a:rPr lang="en-US" b="1" dirty="0"/>
              <a:t>mouths, noses or eyes </a:t>
            </a:r>
            <a:r>
              <a:rPr lang="en-US" dirty="0"/>
              <a:t>of people who are </a:t>
            </a:r>
            <a:r>
              <a:rPr lang="en-US" b="1" dirty="0"/>
              <a:t>nearby or possibly be inhaled into the lungs</a:t>
            </a:r>
            <a:endParaRPr lang="en-US" dirty="0"/>
          </a:p>
          <a:p>
            <a:endParaRPr lang="en-US" b="1" dirty="0"/>
          </a:p>
          <a:p>
            <a:pPr lvl="1"/>
            <a:endParaRPr lang="en-US" dirty="0"/>
          </a:p>
          <a:p>
            <a:endParaRPr lang="en-US" dirty="0"/>
          </a:p>
        </p:txBody>
      </p:sp>
      <p:pic>
        <p:nvPicPr>
          <p:cNvPr id="4" name="Picture 3" descr="Diagram showing a person sneezing and a person 2 meter away being in the line of fi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5130" y="2414667"/>
            <a:ext cx="4596077" cy="2468596"/>
          </a:xfrm>
          <a:prstGeom prst="rect">
            <a:avLst/>
          </a:prstGeom>
        </p:spPr>
      </p:pic>
    </p:spTree>
    <p:extLst>
      <p:ext uri="{BB962C8B-B14F-4D97-AF65-F5344CB8AC3E}">
        <p14:creationId xmlns:p14="http://schemas.microsoft.com/office/powerpoint/2010/main" val="9173137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Person-to-person spread cont.</a:t>
            </a:r>
          </a:p>
        </p:txBody>
      </p:sp>
      <p:sp>
        <p:nvSpPr>
          <p:cNvPr id="3" name="Content Placeholder 2"/>
          <p:cNvSpPr>
            <a:spLocks noGrp="1"/>
          </p:cNvSpPr>
          <p:nvPr>
            <p:ph idx="1"/>
          </p:nvPr>
        </p:nvSpPr>
        <p:spPr>
          <a:xfrm>
            <a:off x="257046" y="2594919"/>
            <a:ext cx="8313022" cy="3854007"/>
          </a:xfrm>
        </p:spPr>
        <p:txBody>
          <a:bodyPr>
            <a:normAutofit/>
          </a:bodyPr>
          <a:lstStyle/>
          <a:p>
            <a:pPr marL="0" indent="0">
              <a:buNone/>
            </a:pPr>
            <a:r>
              <a:rPr lang="en-US" b="1" dirty="0">
                <a:solidFill>
                  <a:srgbClr val="C00000"/>
                </a:solidFill>
              </a:rPr>
              <a:t>Spread is most likely among close contacts </a:t>
            </a:r>
            <a:br>
              <a:rPr lang="en-US" b="1" dirty="0">
                <a:solidFill>
                  <a:srgbClr val="C00000"/>
                </a:solidFill>
              </a:rPr>
            </a:br>
            <a:r>
              <a:rPr lang="en-US" b="1" dirty="0"/>
              <a:t>(about 6 feet)</a:t>
            </a:r>
          </a:p>
          <a:p>
            <a:pPr>
              <a:buFont typeface="Wingdings" panose="05000000000000000000" pitchFamily="2" charset="2"/>
              <a:buChar char="§"/>
            </a:pPr>
            <a:r>
              <a:rPr lang="en-US" b="1" dirty="0"/>
              <a:t>Close contact is defined as-</a:t>
            </a:r>
          </a:p>
          <a:p>
            <a:pPr lvl="1">
              <a:buFont typeface="Courier New" panose="02070309020205020404" pitchFamily="49" charset="0"/>
              <a:buChar char="o"/>
            </a:pPr>
            <a:r>
              <a:rPr lang="en-US" dirty="0"/>
              <a:t>Being within approximately </a:t>
            </a:r>
            <a:r>
              <a:rPr lang="en-US" b="1" dirty="0"/>
              <a:t>6 feet (2 meters) </a:t>
            </a:r>
            <a:r>
              <a:rPr lang="en-US" dirty="0"/>
              <a:t>of a COVID-19 case for a prolonged period </a:t>
            </a:r>
          </a:p>
          <a:p>
            <a:pPr lvl="1">
              <a:buFont typeface="Courier New" panose="02070309020205020404" pitchFamily="49" charset="0"/>
              <a:buChar char="o"/>
            </a:pPr>
            <a:r>
              <a:rPr lang="en-US" dirty="0"/>
              <a:t>Close contact can occur while </a:t>
            </a:r>
            <a:r>
              <a:rPr lang="en-US" b="1" dirty="0"/>
              <a:t>caring for, living with, visiting, or gathering in groups</a:t>
            </a:r>
            <a:r>
              <a:rPr lang="en-US" dirty="0"/>
              <a:t> </a:t>
            </a:r>
          </a:p>
          <a:p>
            <a:pPr lvl="1">
              <a:buFont typeface="Courier New" panose="02070309020205020404" pitchFamily="49" charset="0"/>
              <a:buChar char="o"/>
            </a:pPr>
            <a:r>
              <a:rPr lang="en-US" dirty="0"/>
              <a:t>Having </a:t>
            </a:r>
            <a:r>
              <a:rPr lang="en-US" b="1" dirty="0"/>
              <a:t>direct contact </a:t>
            </a:r>
            <a:r>
              <a:rPr lang="en-US" dirty="0"/>
              <a:t>with infectious secretions of a COVID-19 case</a:t>
            </a:r>
            <a:endParaRPr lang="en-US" b="1" dirty="0"/>
          </a:p>
          <a:p>
            <a:endParaRPr lang="en-US" dirty="0"/>
          </a:p>
        </p:txBody>
      </p:sp>
      <p:pic>
        <p:nvPicPr>
          <p:cNvPr id="4" name="Picture 3" descr="Three people six feet apar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35438" y="2594919"/>
            <a:ext cx="3018883" cy="1479552"/>
          </a:xfrm>
          <a:prstGeom prst="rect">
            <a:avLst/>
          </a:prstGeom>
        </p:spPr>
      </p:pic>
    </p:spTree>
    <p:extLst>
      <p:ext uri="{BB962C8B-B14F-4D97-AF65-F5344CB8AC3E}">
        <p14:creationId xmlns:p14="http://schemas.microsoft.com/office/powerpoint/2010/main" val="38181464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Spread from contact with infected surfaces or objects</a:t>
            </a:r>
          </a:p>
        </p:txBody>
      </p:sp>
      <p:sp>
        <p:nvSpPr>
          <p:cNvPr id="3" name="Content Placeholder 2"/>
          <p:cNvSpPr>
            <a:spLocks noGrp="1"/>
          </p:cNvSpPr>
          <p:nvPr>
            <p:ph idx="1"/>
          </p:nvPr>
        </p:nvSpPr>
        <p:spPr>
          <a:xfrm>
            <a:off x="257047" y="2594919"/>
            <a:ext cx="8300100" cy="3601344"/>
          </a:xfrm>
        </p:spPr>
        <p:txBody>
          <a:bodyPr/>
          <a:lstStyle/>
          <a:p>
            <a:pPr marL="0" indent="0">
              <a:buNone/>
            </a:pPr>
            <a:r>
              <a:rPr lang="en-US" b="1" dirty="0">
                <a:solidFill>
                  <a:srgbClr val="C00000"/>
                </a:solidFill>
              </a:rPr>
              <a:t>A person can get indirect transmission of the COVID-19 virus by: </a:t>
            </a:r>
          </a:p>
          <a:p>
            <a:r>
              <a:rPr lang="en-US" dirty="0"/>
              <a:t>Touching a </a:t>
            </a:r>
            <a:r>
              <a:rPr lang="en-US" b="1" dirty="0"/>
              <a:t>surface or object</a:t>
            </a:r>
            <a:r>
              <a:rPr lang="en-US" dirty="0"/>
              <a:t> that has the virus on it then</a:t>
            </a:r>
          </a:p>
          <a:p>
            <a:r>
              <a:rPr lang="en-US" dirty="0"/>
              <a:t>Touching </a:t>
            </a:r>
            <a:r>
              <a:rPr lang="en-US" b="1" dirty="0"/>
              <a:t>their own mouth, nose, or eyes</a:t>
            </a:r>
            <a:endParaRPr lang="en-US" dirty="0"/>
          </a:p>
        </p:txBody>
      </p:sp>
      <p:pic>
        <p:nvPicPr>
          <p:cNvPr id="4" name="Picture 3" descr="A CDC diagram on stopping the spread of germs by covering your mouth when you sneeze, not touching your face, cleaning frequently used surfaces, avoiding contact with people who are sick, staying at home when you're sick, and frequently washing your hands for at least 20 second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42132" y="2414667"/>
            <a:ext cx="2810763" cy="3637128"/>
          </a:xfrm>
          <a:prstGeom prst="rect">
            <a:avLst/>
          </a:prstGeom>
        </p:spPr>
      </p:pic>
    </p:spTree>
    <p:extLst>
      <p:ext uri="{BB962C8B-B14F-4D97-AF65-F5344CB8AC3E}">
        <p14:creationId xmlns:p14="http://schemas.microsoft.com/office/powerpoint/2010/main" val="14417943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ow-to-protect-yourself-against-COVID-19-YouTube">
            <a:hlinkClick r:id="" action="ppaction://media"/>
            <a:extLst>
              <a:ext uri="{C183D7F6-B498-43B3-948B-1728B52AA6E4}">
                <adec:decorative xmlns:adec="http://schemas.microsoft.com/office/drawing/2017/decorative" val="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853732" y="1853293"/>
            <a:ext cx="6414198" cy="3607986"/>
          </a:xfrm>
          <a:prstGeom prst="rect">
            <a:avLst/>
          </a:prstGeom>
          <a:ln>
            <a:solidFill>
              <a:srgbClr val="1C4483"/>
            </a:solidFill>
          </a:ln>
        </p:spPr>
      </p:pic>
      <p:sp>
        <p:nvSpPr>
          <p:cNvPr id="3" name="Title 2">
            <a:extLst>
              <a:ext uri="{FF2B5EF4-FFF2-40B4-BE49-F238E27FC236}">
                <a16:creationId xmlns:a16="http://schemas.microsoft.com/office/drawing/2014/main" id="{4C3C5117-8139-4116-9101-26487FEDACC0}"/>
              </a:ext>
              <a:ext uri="{C183D7F6-B498-43B3-948B-1728B52AA6E4}">
                <adec:decorative xmlns:adec="http://schemas.microsoft.com/office/drawing/2017/decorative" val="0"/>
              </a:ext>
            </a:extLst>
          </p:cNvPr>
          <p:cNvSpPr>
            <a:spLocks noGrp="1"/>
          </p:cNvSpPr>
          <p:nvPr>
            <p:ph type="title" idx="4294967295"/>
          </p:nvPr>
        </p:nvSpPr>
        <p:spPr>
          <a:xfrm>
            <a:off x="472034" y="6324406"/>
            <a:ext cx="4763396" cy="369332"/>
          </a:xfrm>
          <a:prstGeom prst="rect">
            <a:avLst/>
          </a:prstGeom>
        </p:spPr>
        <p:txBody>
          <a:bodyPr/>
          <a:lstStyle/>
          <a:p>
            <a:pPr rtl="0" eaLnBrk="1" latinLnBrk="0" hangingPunct="1"/>
            <a:r>
              <a:rPr lang="en-US" sz="1800" b="1" kern="1200" dirty="0">
                <a:solidFill>
                  <a:srgbClr val="1C4483"/>
                </a:solidFill>
                <a:effectLst/>
                <a:latin typeface="Arial" panose="020B0604020202020204" pitchFamily="34" charset="0"/>
                <a:ea typeface="+mn-ea"/>
                <a:cs typeface="Arial" panose="020B0604020202020204" pitchFamily="34" charset="0"/>
              </a:rPr>
              <a:t>How to protect yourself against COVID-19</a:t>
            </a:r>
            <a:endParaRPr lang="en-US" dirty="0">
              <a:effectLst/>
            </a:endParaRPr>
          </a:p>
          <a:p>
            <a:endParaRPr lang="en-US" dirty="0"/>
          </a:p>
        </p:txBody>
      </p:sp>
    </p:spTree>
    <p:extLst>
      <p:ext uri="{BB962C8B-B14F-4D97-AF65-F5344CB8AC3E}">
        <p14:creationId xmlns:p14="http://schemas.microsoft.com/office/powerpoint/2010/main" val="10170320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fullScrn="1">
              <p:cMediaNode vol="80000">
                <p:cTn id="7" fill="hold" display="0">
                  <p:stCondLst>
                    <p:cond delay="indefinite"/>
                  </p:stCondLst>
                </p:cTn>
                <p:tgtEl>
                  <p:spTgt spid="6"/>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B7FE7-7BA8-4392-B3F2-6B660DDC8205}"/>
              </a:ext>
            </a:extLst>
          </p:cNvPr>
          <p:cNvSpPr>
            <a:spLocks noGrp="1"/>
          </p:cNvSpPr>
          <p:nvPr>
            <p:ph type="title"/>
          </p:nvPr>
        </p:nvSpPr>
        <p:spPr>
          <a:xfrm>
            <a:off x="4051637" y="3055295"/>
            <a:ext cx="8140364" cy="731520"/>
          </a:xfrm>
        </p:spPr>
        <p:txBody>
          <a:bodyPr>
            <a:noAutofit/>
          </a:bodyPr>
          <a:lstStyle/>
          <a:p>
            <a:r>
              <a:rPr lang="en-US" sz="4800" dirty="0">
                <a:solidFill>
                  <a:srgbClr val="C00000"/>
                </a:solidFill>
              </a:rPr>
              <a:t>WHAT ARE THE SYMPTOMS</a:t>
            </a:r>
          </a:p>
        </p:txBody>
      </p:sp>
    </p:spTree>
    <p:extLst>
      <p:ext uri="{BB962C8B-B14F-4D97-AF65-F5344CB8AC3E}">
        <p14:creationId xmlns:p14="http://schemas.microsoft.com/office/powerpoint/2010/main" val="26566679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the Symptoms - Learning Objectives</a:t>
            </a:r>
          </a:p>
        </p:txBody>
      </p:sp>
      <p:sp>
        <p:nvSpPr>
          <p:cNvPr id="3" name="Content Placeholder 2"/>
          <p:cNvSpPr>
            <a:spLocks noGrp="1"/>
          </p:cNvSpPr>
          <p:nvPr>
            <p:ph idx="1"/>
          </p:nvPr>
        </p:nvSpPr>
        <p:spPr/>
        <p:txBody>
          <a:bodyPr>
            <a:normAutofit/>
          </a:bodyPr>
          <a:lstStyle/>
          <a:p>
            <a:pPr marL="0" indent="0">
              <a:buNone/>
            </a:pPr>
            <a:r>
              <a:rPr lang="en-US" b="1" dirty="0">
                <a:solidFill>
                  <a:srgbClr val="C00000"/>
                </a:solidFill>
              </a:rPr>
              <a:t>Learning Objectives</a:t>
            </a:r>
            <a:br>
              <a:rPr lang="en-US" b="1" dirty="0">
                <a:solidFill>
                  <a:srgbClr val="D3222A"/>
                </a:solidFill>
              </a:rPr>
            </a:br>
            <a:r>
              <a:rPr lang="en-US" dirty="0"/>
              <a:t> </a:t>
            </a:r>
            <a:br>
              <a:rPr lang="en-US" dirty="0"/>
            </a:br>
            <a:r>
              <a:rPr lang="en-US" dirty="0"/>
              <a:t> </a:t>
            </a:r>
            <a:br>
              <a:rPr lang="en-US" dirty="0"/>
            </a:br>
            <a:r>
              <a:rPr lang="en-US" dirty="0"/>
              <a:t>After completing this chapter, you will be able to demonstrate your ability to:</a:t>
            </a:r>
            <a:br>
              <a:rPr lang="en-US" dirty="0"/>
            </a:br>
            <a:r>
              <a:rPr lang="en-US" b="1" dirty="0">
                <a:solidFill>
                  <a:srgbClr val="C00000"/>
                </a:solidFill>
              </a:rPr>
              <a:t> </a:t>
            </a:r>
            <a:br>
              <a:rPr lang="en-US" b="1" dirty="0">
                <a:solidFill>
                  <a:srgbClr val="C00000"/>
                </a:solidFill>
              </a:rPr>
            </a:br>
            <a:r>
              <a:rPr lang="en-US" b="1" dirty="0">
                <a:solidFill>
                  <a:srgbClr val="C00000"/>
                </a:solidFill>
              </a:rPr>
              <a:t>DESCRIBE &amp; LIST </a:t>
            </a:r>
            <a:r>
              <a:rPr lang="en-US" dirty="0">
                <a:solidFill>
                  <a:srgbClr val="1C4483"/>
                </a:solidFill>
              </a:rPr>
              <a:t>what are the symptoms of COVID-19</a:t>
            </a:r>
            <a:endParaRPr lang="en-US" b="1" dirty="0">
              <a:solidFill>
                <a:srgbClr val="C00000"/>
              </a:solidFill>
            </a:endParaRPr>
          </a:p>
        </p:txBody>
      </p:sp>
    </p:spTree>
    <p:extLst>
      <p:ext uri="{BB962C8B-B14F-4D97-AF65-F5344CB8AC3E}">
        <p14:creationId xmlns:p14="http://schemas.microsoft.com/office/powerpoint/2010/main" val="4385459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THE SYMPTOMS OF COVID-19?</a:t>
            </a:r>
          </a:p>
        </p:txBody>
      </p:sp>
      <p:sp>
        <p:nvSpPr>
          <p:cNvPr id="3" name="Content Placeholder 2"/>
          <p:cNvSpPr>
            <a:spLocks noGrp="1"/>
          </p:cNvSpPr>
          <p:nvPr>
            <p:ph idx="1"/>
          </p:nvPr>
        </p:nvSpPr>
        <p:spPr>
          <a:xfrm>
            <a:off x="257047" y="2594919"/>
            <a:ext cx="7828174" cy="3601344"/>
          </a:xfrm>
        </p:spPr>
        <p:txBody>
          <a:bodyPr/>
          <a:lstStyle/>
          <a:p>
            <a:pPr marL="0" indent="0">
              <a:buNone/>
            </a:pPr>
            <a:r>
              <a:rPr lang="en-US" b="1" dirty="0"/>
              <a:t>The following symptoms may appear 2-14 days after exposure. These symptoms are usually mild to severe:</a:t>
            </a:r>
            <a:endParaRPr lang="en-US" dirty="0"/>
          </a:p>
          <a:p>
            <a:pPr lvl="0"/>
            <a:r>
              <a:rPr lang="en-US" dirty="0"/>
              <a:t>Fever</a:t>
            </a:r>
          </a:p>
          <a:p>
            <a:pPr lvl="0"/>
            <a:r>
              <a:rPr lang="en-US" dirty="0"/>
              <a:t>Cough</a:t>
            </a:r>
          </a:p>
          <a:p>
            <a:pPr lvl="0"/>
            <a:r>
              <a:rPr lang="en-US" dirty="0"/>
              <a:t>Shortness of breath</a:t>
            </a:r>
          </a:p>
          <a:p>
            <a:r>
              <a:rPr lang="en-US" altLang="en-US" dirty="0">
                <a:ea typeface="ＭＳ Ｐゴシック" panose="020B0600070205080204" pitchFamily="34" charset="-128"/>
              </a:rPr>
              <a:t>Sore throat</a:t>
            </a:r>
          </a:p>
          <a:p>
            <a:pPr lvl="0"/>
            <a:endParaRPr lang="en-US" dirty="0"/>
          </a:p>
          <a:p>
            <a:pPr lvl="0"/>
            <a:endParaRPr lang="en-US" dirty="0"/>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7563" y="1683147"/>
            <a:ext cx="3319004" cy="4257219"/>
          </a:xfrm>
          <a:prstGeom prst="rect">
            <a:avLst/>
          </a:prstGeom>
        </p:spPr>
      </p:pic>
    </p:spTree>
    <p:extLst>
      <p:ext uri="{BB962C8B-B14F-4D97-AF65-F5344CB8AC3E}">
        <p14:creationId xmlns:p14="http://schemas.microsoft.com/office/powerpoint/2010/main" val="37206184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dirty="0">
                <a:ea typeface="ＭＳ Ｐゴシック" panose="020B0600070205080204" pitchFamily="34" charset="-128"/>
              </a:rPr>
              <a:t>Other symptoms may include</a:t>
            </a:r>
            <a:endParaRPr lang="en-US" dirty="0"/>
          </a:p>
        </p:txBody>
      </p:sp>
      <p:sp>
        <p:nvSpPr>
          <p:cNvPr id="3" name="Content Placeholder 2"/>
          <p:cNvSpPr>
            <a:spLocks noGrp="1"/>
          </p:cNvSpPr>
          <p:nvPr>
            <p:ph idx="1"/>
          </p:nvPr>
        </p:nvSpPr>
        <p:spPr>
          <a:xfrm>
            <a:off x="257046" y="2594919"/>
            <a:ext cx="9332569" cy="3601344"/>
          </a:xfrm>
        </p:spPr>
        <p:txBody>
          <a:bodyPr>
            <a:normAutofit fontScale="92500" lnSpcReduction="10000"/>
          </a:bodyPr>
          <a:lstStyle/>
          <a:p>
            <a:pPr>
              <a:spcBef>
                <a:spcPts val="1200"/>
              </a:spcBef>
            </a:pPr>
            <a:r>
              <a:rPr lang="en-US" altLang="en-US" dirty="0">
                <a:ea typeface="ＭＳ Ｐゴシック" panose="020B0600070205080204" pitchFamily="34" charset="-128"/>
              </a:rPr>
              <a:t>Runny or stuffy nose</a:t>
            </a:r>
          </a:p>
          <a:p>
            <a:pPr>
              <a:spcBef>
                <a:spcPts val="1200"/>
              </a:spcBef>
            </a:pPr>
            <a:r>
              <a:rPr lang="en-US" altLang="en-US" dirty="0">
                <a:ea typeface="ＭＳ Ｐゴシック" panose="020B0600070205080204" pitchFamily="34" charset="-128"/>
              </a:rPr>
              <a:t>Body aches</a:t>
            </a:r>
          </a:p>
          <a:p>
            <a:pPr>
              <a:spcBef>
                <a:spcPts val="1200"/>
              </a:spcBef>
            </a:pPr>
            <a:r>
              <a:rPr lang="en-US" altLang="en-US" dirty="0">
                <a:ea typeface="ＭＳ Ｐゴシック" panose="020B0600070205080204" pitchFamily="34" charset="-128"/>
              </a:rPr>
              <a:t>Headache</a:t>
            </a:r>
          </a:p>
          <a:p>
            <a:pPr>
              <a:spcBef>
                <a:spcPts val="1200"/>
              </a:spcBef>
            </a:pPr>
            <a:r>
              <a:rPr lang="en-US" altLang="en-US" dirty="0">
                <a:ea typeface="ＭＳ Ｐゴシック" panose="020B0600070205080204" pitchFamily="34" charset="-128"/>
              </a:rPr>
              <a:t>Chills </a:t>
            </a:r>
          </a:p>
          <a:p>
            <a:pPr>
              <a:spcBef>
                <a:spcPts val="1200"/>
              </a:spcBef>
            </a:pPr>
            <a:r>
              <a:rPr lang="en-US" altLang="en-US" dirty="0">
                <a:ea typeface="ＭＳ Ｐゴシック" panose="020B0600070205080204" pitchFamily="34" charset="-128"/>
              </a:rPr>
              <a:t>Fatigue</a:t>
            </a:r>
          </a:p>
          <a:p>
            <a:pPr>
              <a:spcBef>
                <a:spcPts val="1200"/>
              </a:spcBef>
            </a:pPr>
            <a:r>
              <a:rPr lang="en-US" dirty="0"/>
              <a:t>No sense of taste or smell</a:t>
            </a:r>
          </a:p>
          <a:p>
            <a:pPr marL="0" indent="0">
              <a:spcBef>
                <a:spcPts val="1200"/>
              </a:spcBef>
              <a:buNone/>
            </a:pPr>
            <a:r>
              <a:rPr lang="en-US" dirty="0"/>
              <a:t>This list is not all possible symptoms. Other less common symptoms have been reported, including </a:t>
            </a:r>
            <a:r>
              <a:rPr lang="en-US" b="1" dirty="0"/>
              <a:t>gastrointestinal symptoms like nausea, vomiting, or diarrhea.</a:t>
            </a:r>
          </a:p>
          <a:p>
            <a:pPr>
              <a:spcBef>
                <a:spcPts val="1200"/>
              </a:spcBef>
            </a:pPr>
            <a:endParaRPr lang="en-US" dirty="0"/>
          </a:p>
          <a:p>
            <a:pPr>
              <a:spcBef>
                <a:spcPts val="1200"/>
              </a:spcBef>
            </a:pPr>
            <a:endParaRPr lang="en-US" altLang="en-US" dirty="0">
              <a:ea typeface="ＭＳ Ｐゴシック" panose="020B0600070205080204" pitchFamily="34" charset="-128"/>
            </a:endParaRPr>
          </a:p>
        </p:txBody>
      </p:sp>
      <p:pic>
        <p:nvPicPr>
          <p:cNvPr id="5" name="Picture 4" descr="Animated graphic of a lung">
            <a:extLst>
              <a:ext uri="{FF2B5EF4-FFF2-40B4-BE49-F238E27FC236}">
                <a16:creationId xmlns:a16="http://schemas.microsoft.com/office/drawing/2014/main" id="{0BC5BFAA-8730-46BB-B8DE-0656DE3A7D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93726" y="1847243"/>
            <a:ext cx="1950450" cy="1950450"/>
          </a:xfrm>
          <a:prstGeom prst="rect">
            <a:avLst/>
          </a:prstGeom>
        </p:spPr>
      </p:pic>
      <p:pic>
        <p:nvPicPr>
          <p:cNvPr id="7" name="Picture 6" descr="Man with fever">
            <a:extLst>
              <a:ext uri="{FF2B5EF4-FFF2-40B4-BE49-F238E27FC236}">
                <a16:creationId xmlns:a16="http://schemas.microsoft.com/office/drawing/2014/main" id="{D6AEADC3-C8EB-4497-80E9-FED07AC16F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9615" y="3797693"/>
            <a:ext cx="1950450" cy="1928369"/>
          </a:xfrm>
          <a:prstGeom prst="rect">
            <a:avLst/>
          </a:prstGeom>
        </p:spPr>
      </p:pic>
    </p:spTree>
    <p:extLst>
      <p:ext uri="{BB962C8B-B14F-4D97-AF65-F5344CB8AC3E}">
        <p14:creationId xmlns:p14="http://schemas.microsoft.com/office/powerpoint/2010/main" val="8359783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EMERGENCY SYMPTOMS OF COVID-19?</a:t>
            </a:r>
          </a:p>
        </p:txBody>
      </p:sp>
      <p:sp>
        <p:nvSpPr>
          <p:cNvPr id="3" name="Content Placeholder 2"/>
          <p:cNvSpPr>
            <a:spLocks noGrp="1"/>
          </p:cNvSpPr>
          <p:nvPr>
            <p:ph idx="1"/>
          </p:nvPr>
        </p:nvSpPr>
        <p:spPr/>
        <p:txBody>
          <a:bodyPr/>
          <a:lstStyle/>
          <a:p>
            <a:pPr marL="0" indent="0">
              <a:buNone/>
            </a:pPr>
            <a:r>
              <a:rPr lang="en-US" b="1" dirty="0">
                <a:solidFill>
                  <a:srgbClr val="C00000"/>
                </a:solidFill>
              </a:rPr>
              <a:t>Emergency warning signs include </a:t>
            </a:r>
          </a:p>
          <a:p>
            <a:pPr marL="0" indent="0">
              <a:buNone/>
            </a:pPr>
            <a:r>
              <a:rPr lang="en-US" b="1" dirty="0"/>
              <a:t>Get medical attention immediately if you have:</a:t>
            </a:r>
          </a:p>
          <a:p>
            <a:pPr lvl="0"/>
            <a:r>
              <a:rPr lang="en-US" dirty="0"/>
              <a:t>Difficulty </a:t>
            </a:r>
            <a:r>
              <a:rPr lang="en-US" b="1" dirty="0"/>
              <a:t>breathing or shortness of breath </a:t>
            </a:r>
          </a:p>
          <a:p>
            <a:pPr lvl="0"/>
            <a:r>
              <a:rPr lang="en-US" dirty="0"/>
              <a:t>Persistent </a:t>
            </a:r>
            <a:r>
              <a:rPr lang="en-US" b="1" dirty="0"/>
              <a:t>pain or pressure in the chest </a:t>
            </a:r>
          </a:p>
          <a:p>
            <a:pPr lvl="0"/>
            <a:r>
              <a:rPr lang="en-US" b="1" dirty="0"/>
              <a:t>Confusion</a:t>
            </a:r>
            <a:r>
              <a:rPr lang="en-US" dirty="0"/>
              <a:t> or inability to arouse </a:t>
            </a:r>
          </a:p>
          <a:p>
            <a:pPr lvl="0"/>
            <a:r>
              <a:rPr lang="en-US" dirty="0"/>
              <a:t>Bluish </a:t>
            </a:r>
            <a:r>
              <a:rPr lang="en-US" b="1" dirty="0"/>
              <a:t>lips or face</a:t>
            </a:r>
          </a:p>
        </p:txBody>
      </p:sp>
      <p:pic>
        <p:nvPicPr>
          <p:cNvPr id="5" name="Picture 4">
            <a:extLs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4846" y="1683147"/>
            <a:ext cx="2043876" cy="2043876"/>
          </a:xfrm>
          <a:prstGeom prst="rect">
            <a:avLst/>
          </a:prstGeom>
        </p:spPr>
      </p:pic>
      <p:pic>
        <p:nvPicPr>
          <p:cNvPr id="6" name="Picture 5">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1262" y="4026089"/>
            <a:ext cx="1812316" cy="1812316"/>
          </a:xfrm>
          <a:prstGeom prst="rect">
            <a:avLst/>
          </a:prstGeom>
        </p:spPr>
      </p:pic>
      <p:pic>
        <p:nvPicPr>
          <p:cNvPr id="8" name="Picture 7">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72049" y="3929564"/>
            <a:ext cx="1951630" cy="1951630"/>
          </a:xfrm>
          <a:prstGeom prst="rect">
            <a:avLst/>
          </a:prstGeom>
        </p:spPr>
      </p:pic>
    </p:spTree>
    <p:extLst>
      <p:ext uri="{BB962C8B-B14F-4D97-AF65-F5344CB8AC3E}">
        <p14:creationId xmlns:p14="http://schemas.microsoft.com/office/powerpoint/2010/main" val="40228771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B7FE7-7BA8-4392-B3F2-6B660DDC8205}"/>
              </a:ext>
            </a:extLst>
          </p:cNvPr>
          <p:cNvSpPr>
            <a:spLocks noGrp="1"/>
          </p:cNvSpPr>
          <p:nvPr>
            <p:ph type="title"/>
          </p:nvPr>
        </p:nvSpPr>
        <p:spPr>
          <a:xfrm>
            <a:off x="4051636" y="2804085"/>
            <a:ext cx="8140364" cy="731520"/>
          </a:xfrm>
        </p:spPr>
        <p:txBody>
          <a:bodyPr>
            <a:noAutofit/>
          </a:bodyPr>
          <a:lstStyle/>
          <a:p>
            <a:r>
              <a:rPr lang="en-US" sz="4800" dirty="0"/>
              <a:t>HOW TO PROTECT WORKERS</a:t>
            </a:r>
          </a:p>
        </p:txBody>
      </p:sp>
    </p:spTree>
    <p:extLst>
      <p:ext uri="{BB962C8B-B14F-4D97-AF65-F5344CB8AC3E}">
        <p14:creationId xmlns:p14="http://schemas.microsoft.com/office/powerpoint/2010/main" val="42257055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solidFill>
                  <a:srgbClr val="C00000"/>
                </a:solidFill>
              </a:rPr>
              <a:t>Teamster Instructors</a:t>
            </a:r>
            <a:endParaRPr lang="en-US" dirty="0"/>
          </a:p>
        </p:txBody>
      </p:sp>
      <p:sp>
        <p:nvSpPr>
          <p:cNvPr id="3" name="Content Placeholder 2"/>
          <p:cNvSpPr>
            <a:spLocks noGrp="1"/>
          </p:cNvSpPr>
          <p:nvPr>
            <p:ph idx="1"/>
          </p:nvPr>
        </p:nvSpPr>
        <p:spPr/>
        <p:txBody>
          <a:bodyPr>
            <a:normAutofit/>
          </a:bodyPr>
          <a:lstStyle/>
          <a:p>
            <a:pPr marL="0" indent="0">
              <a:buNone/>
            </a:pPr>
            <a:r>
              <a:rPr lang="en-US" sz="1600" dirty="0"/>
              <a:t>Teamster instructors use effective and participatory adult education methods, real equipment, and realistic hands-on activities. </a:t>
            </a:r>
            <a:br>
              <a:rPr lang="en-US" sz="1600" dirty="0"/>
            </a:br>
            <a:br>
              <a:rPr lang="en-US" sz="1600" dirty="0"/>
            </a:br>
            <a:r>
              <a:rPr lang="en-US" sz="1600" dirty="0"/>
              <a:t>IBT instructors have experience doing the same types of jobs that trainees perform, including construction, remediation, warehousing and hazmat transportation. Instructors have completed the Department of Energy (DOE) Basic Instructor Training Program, the OSHA 500 Construction Trainer Course, and the OSHA 501 General Industry Trainer Course. The Teamsters certify each instructor after a period of supervised teaching and evaluation. To maintain certification, each instructor attends an annual Instructor Development Program that includes new regulations and work procedures, and practice teaching. Each Instructor is certified in first aid and CPR as well. </a:t>
            </a:r>
            <a:br>
              <a:rPr lang="en-US" sz="1600" dirty="0"/>
            </a:br>
            <a:endParaRPr lang="en-US" sz="1600" dirty="0"/>
          </a:p>
        </p:txBody>
      </p:sp>
    </p:spTree>
    <p:extLst>
      <p:ext uri="{BB962C8B-B14F-4D97-AF65-F5344CB8AC3E}">
        <p14:creationId xmlns:p14="http://schemas.microsoft.com/office/powerpoint/2010/main" val="39426524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Protect Workers - Learning Objectives</a:t>
            </a:r>
          </a:p>
        </p:txBody>
      </p:sp>
      <p:sp>
        <p:nvSpPr>
          <p:cNvPr id="3" name="Content Placeholder 2"/>
          <p:cNvSpPr>
            <a:spLocks noGrp="1"/>
          </p:cNvSpPr>
          <p:nvPr>
            <p:ph idx="1"/>
          </p:nvPr>
        </p:nvSpPr>
        <p:spPr/>
        <p:txBody>
          <a:bodyPr>
            <a:normAutofit/>
          </a:bodyPr>
          <a:lstStyle/>
          <a:p>
            <a:pPr marL="0" indent="0">
              <a:buNone/>
            </a:pPr>
            <a:r>
              <a:rPr lang="en-US" b="1" dirty="0">
                <a:solidFill>
                  <a:srgbClr val="C00000"/>
                </a:solidFill>
              </a:rPr>
              <a:t>Learning Objectives</a:t>
            </a:r>
            <a:br>
              <a:rPr lang="en-US" b="1" dirty="0">
                <a:solidFill>
                  <a:srgbClr val="D3222A"/>
                </a:solidFill>
              </a:rPr>
            </a:br>
            <a:r>
              <a:rPr lang="en-US" dirty="0"/>
              <a:t> </a:t>
            </a:r>
            <a:br>
              <a:rPr lang="en-US" dirty="0"/>
            </a:br>
            <a:r>
              <a:rPr lang="en-US" dirty="0"/>
              <a:t> After completing this chapter, you will be able to demonstrate your ability to:</a:t>
            </a:r>
            <a:br>
              <a:rPr lang="en-US" dirty="0"/>
            </a:br>
            <a:r>
              <a:rPr lang="en-US" b="1" dirty="0">
                <a:solidFill>
                  <a:srgbClr val="C00000"/>
                </a:solidFill>
              </a:rPr>
              <a:t> </a:t>
            </a:r>
            <a:br>
              <a:rPr lang="en-US" b="1" dirty="0">
                <a:solidFill>
                  <a:srgbClr val="C00000"/>
                </a:solidFill>
              </a:rPr>
            </a:br>
            <a:r>
              <a:rPr lang="en-US" b="1" dirty="0">
                <a:solidFill>
                  <a:srgbClr val="C00000"/>
                </a:solidFill>
              </a:rPr>
              <a:t>EXPLAIN </a:t>
            </a:r>
            <a:r>
              <a:rPr lang="en-US" dirty="0">
                <a:solidFill>
                  <a:srgbClr val="1C4483"/>
                </a:solidFill>
              </a:rPr>
              <a:t>exposure factors in the workplace</a:t>
            </a:r>
            <a:endParaRPr lang="en-US" b="1" dirty="0">
              <a:solidFill>
                <a:srgbClr val="C00000"/>
              </a:solidFill>
            </a:endParaRPr>
          </a:p>
          <a:p>
            <a:pPr marL="0" indent="0">
              <a:buNone/>
            </a:pPr>
            <a:r>
              <a:rPr lang="en-US" b="1" dirty="0">
                <a:solidFill>
                  <a:srgbClr val="C00000"/>
                </a:solidFill>
              </a:rPr>
              <a:t>DESCRIBE and LIST </a:t>
            </a:r>
            <a:r>
              <a:rPr lang="en-US" dirty="0">
                <a:solidFill>
                  <a:srgbClr val="1C4483"/>
                </a:solidFill>
              </a:rPr>
              <a:t>workers who are at increased risk for COVID-19</a:t>
            </a:r>
          </a:p>
          <a:p>
            <a:pPr marL="0" indent="0">
              <a:buNone/>
            </a:pPr>
            <a:r>
              <a:rPr lang="en-US" b="1" dirty="0">
                <a:solidFill>
                  <a:srgbClr val="C00000"/>
                </a:solidFill>
              </a:rPr>
              <a:t>LIST </a:t>
            </a:r>
            <a:r>
              <a:rPr lang="en-US" dirty="0"/>
              <a:t>Hierarchy of Controls</a:t>
            </a:r>
          </a:p>
          <a:p>
            <a:pPr marL="0" indent="0">
              <a:buNone/>
            </a:pPr>
            <a:r>
              <a:rPr lang="en-US" b="1" dirty="0">
                <a:solidFill>
                  <a:srgbClr val="C00000"/>
                </a:solidFill>
              </a:rPr>
              <a:t>EXPLAIN </a:t>
            </a:r>
            <a:r>
              <a:rPr lang="en-US" dirty="0"/>
              <a:t>Mental health &amp; stress</a:t>
            </a:r>
          </a:p>
        </p:txBody>
      </p:sp>
    </p:spTree>
    <p:extLst>
      <p:ext uri="{BB962C8B-B14F-4D97-AF65-F5344CB8AC3E}">
        <p14:creationId xmlns:p14="http://schemas.microsoft.com/office/powerpoint/2010/main" val="40411702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WHICH WORKERS ARE AT INCREASED RISK?</a:t>
            </a:r>
          </a:p>
        </p:txBody>
      </p:sp>
      <p:sp>
        <p:nvSpPr>
          <p:cNvPr id="3" name="Content Placeholder 2"/>
          <p:cNvSpPr>
            <a:spLocks noGrp="1"/>
          </p:cNvSpPr>
          <p:nvPr>
            <p:ph idx="1"/>
          </p:nvPr>
        </p:nvSpPr>
        <p:spPr>
          <a:xfrm>
            <a:off x="257045" y="2414613"/>
            <a:ext cx="8849399" cy="3973306"/>
          </a:xfrm>
        </p:spPr>
        <p:txBody>
          <a:bodyPr>
            <a:normAutofit fontScale="92500"/>
          </a:bodyPr>
          <a:lstStyle/>
          <a:p>
            <a:pPr marL="0" indent="0">
              <a:buNone/>
            </a:pPr>
            <a:r>
              <a:rPr lang="en-US" b="1" dirty="0">
                <a:solidFill>
                  <a:srgbClr val="C00000"/>
                </a:solidFill>
              </a:rPr>
              <a:t>Workers who are at increased risk include:</a:t>
            </a:r>
            <a:endParaRPr lang="en-US" dirty="0">
              <a:solidFill>
                <a:srgbClr val="C00000"/>
              </a:solidFill>
            </a:endParaRPr>
          </a:p>
          <a:p>
            <a:r>
              <a:rPr lang="en-US" dirty="0"/>
              <a:t>Essential workers</a:t>
            </a:r>
          </a:p>
          <a:p>
            <a:r>
              <a:rPr lang="en-US" dirty="0"/>
              <a:t>Health care (including Pre-hospital and Medical transport workers, Healthcare providers, Clinical laboratory personnel, and Support staff)</a:t>
            </a:r>
          </a:p>
          <a:p>
            <a:pPr lvl="0"/>
            <a:r>
              <a:rPr lang="en-US" dirty="0"/>
              <a:t>Emergency responders (e.g., Law enforcement, Firefighters, EMTs)</a:t>
            </a:r>
          </a:p>
          <a:p>
            <a:pPr lvl="0"/>
            <a:r>
              <a:rPr lang="en-US" dirty="0"/>
              <a:t>Transportation workers (Airline, Highway, Rail, Commuter transport)</a:t>
            </a:r>
          </a:p>
          <a:p>
            <a:pPr lvl="0"/>
            <a:r>
              <a:rPr lang="en-US" dirty="0"/>
              <a:t>Construction</a:t>
            </a:r>
          </a:p>
          <a:p>
            <a:pPr lvl="0"/>
            <a:r>
              <a:rPr lang="en-US" dirty="0"/>
              <a:t>Waste workers</a:t>
            </a:r>
          </a:p>
          <a:p>
            <a:endParaRPr lang="en-US" dirty="0"/>
          </a:p>
        </p:txBody>
      </p:sp>
      <p:graphicFrame>
        <p:nvGraphicFramePr>
          <p:cNvPr id="4" name="Object 3" descr="A man gets his temperature taken with a forehead thermometer "/>
          <p:cNvGraphicFramePr>
            <a:graphicFrameLocks noChangeAspect="1"/>
          </p:cNvGraphicFramePr>
          <p:nvPr>
            <p:extLst>
              <p:ext uri="{D42A27DB-BD31-4B8C-83A1-F6EECF244321}">
                <p14:modId xmlns:p14="http://schemas.microsoft.com/office/powerpoint/2010/main" val="1898312753"/>
              </p:ext>
            </p:extLst>
          </p:nvPr>
        </p:nvGraphicFramePr>
        <p:xfrm>
          <a:off x="9106444" y="2054833"/>
          <a:ext cx="2893898" cy="1929667"/>
        </p:xfrm>
        <a:graphic>
          <a:graphicData uri="http://schemas.openxmlformats.org/presentationml/2006/ole">
            <mc:AlternateContent xmlns:mc="http://schemas.openxmlformats.org/markup-compatibility/2006">
              <mc:Choice xmlns:v="urn:schemas-microsoft-com:vml" Requires="v">
                <p:oleObj spid="_x0000_s24782" r:id="rId3" imgW="7619040" imgH="5079240" progId="">
                  <p:embed/>
                </p:oleObj>
              </mc:Choice>
              <mc:Fallback>
                <p:oleObj r:id="rId3" imgW="7619040" imgH="5079240" progId="">
                  <p:embed/>
                  <p:pic>
                    <p:nvPicPr>
                      <p:cNvPr id="0" name=""/>
                      <p:cNvPicPr/>
                      <p:nvPr/>
                    </p:nvPicPr>
                    <p:blipFill>
                      <a:blip r:embed="rId4"/>
                      <a:stretch>
                        <a:fillRect/>
                      </a:stretch>
                    </p:blipFill>
                    <p:spPr>
                      <a:xfrm>
                        <a:off x="9106444" y="2054833"/>
                        <a:ext cx="2893898" cy="1929667"/>
                      </a:xfrm>
                      <a:prstGeom prst="rect">
                        <a:avLst/>
                      </a:prstGeom>
                    </p:spPr>
                  </p:pic>
                </p:oleObj>
              </mc:Fallback>
            </mc:AlternateContent>
          </a:graphicData>
        </a:graphic>
      </p:graphicFrame>
      <p:graphicFrame>
        <p:nvGraphicFramePr>
          <p:cNvPr id="5" name="Object 4" descr="Two workers in full hazmat dress empty a trash can into a garbage truck"/>
          <p:cNvGraphicFramePr>
            <a:graphicFrameLocks noChangeAspect="1"/>
          </p:cNvGraphicFramePr>
          <p:nvPr>
            <p:extLst>
              <p:ext uri="{D42A27DB-BD31-4B8C-83A1-F6EECF244321}">
                <p14:modId xmlns:p14="http://schemas.microsoft.com/office/powerpoint/2010/main" val="3953142342"/>
              </p:ext>
            </p:extLst>
          </p:nvPr>
        </p:nvGraphicFramePr>
        <p:xfrm>
          <a:off x="9106444" y="4140487"/>
          <a:ext cx="2893898" cy="1929667"/>
        </p:xfrm>
        <a:graphic>
          <a:graphicData uri="http://schemas.openxmlformats.org/presentationml/2006/ole">
            <mc:AlternateContent xmlns:mc="http://schemas.openxmlformats.org/markup-compatibility/2006">
              <mc:Choice xmlns:v="urn:schemas-microsoft-com:vml" Requires="v">
                <p:oleObj spid="_x0000_s24783" r:id="rId5" imgW="7619040" imgH="5079240" progId="">
                  <p:embed/>
                </p:oleObj>
              </mc:Choice>
              <mc:Fallback>
                <p:oleObj r:id="rId5" imgW="7619040" imgH="5079240" progId="">
                  <p:embed/>
                  <p:pic>
                    <p:nvPicPr>
                      <p:cNvPr id="0" name=""/>
                      <p:cNvPicPr/>
                      <p:nvPr/>
                    </p:nvPicPr>
                    <p:blipFill>
                      <a:blip r:embed="rId6"/>
                      <a:stretch>
                        <a:fillRect/>
                      </a:stretch>
                    </p:blipFill>
                    <p:spPr>
                      <a:xfrm>
                        <a:off x="9106444" y="4140487"/>
                        <a:ext cx="2893898" cy="1929667"/>
                      </a:xfrm>
                      <a:prstGeom prst="rect">
                        <a:avLst/>
                      </a:prstGeom>
                    </p:spPr>
                  </p:pic>
                </p:oleObj>
              </mc:Fallback>
            </mc:AlternateContent>
          </a:graphicData>
        </a:graphic>
      </p:graphicFrame>
    </p:spTree>
    <p:extLst>
      <p:ext uri="{BB962C8B-B14F-4D97-AF65-F5344CB8AC3E}">
        <p14:creationId xmlns:p14="http://schemas.microsoft.com/office/powerpoint/2010/main" val="9919071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WHICH WORKERS ARE AT INCREASED RISK? cont..</a:t>
            </a:r>
          </a:p>
        </p:txBody>
      </p:sp>
      <p:sp>
        <p:nvSpPr>
          <p:cNvPr id="3" name="Content Placeholder 2"/>
          <p:cNvSpPr>
            <a:spLocks noGrp="1"/>
          </p:cNvSpPr>
          <p:nvPr>
            <p:ph idx="1"/>
          </p:nvPr>
        </p:nvSpPr>
        <p:spPr>
          <a:xfrm>
            <a:off x="257046" y="2594919"/>
            <a:ext cx="7490233" cy="3601344"/>
          </a:xfrm>
        </p:spPr>
        <p:txBody>
          <a:bodyPr>
            <a:normAutofit/>
          </a:bodyPr>
          <a:lstStyle/>
          <a:p>
            <a:pPr marL="0" indent="0">
              <a:buNone/>
            </a:pPr>
            <a:r>
              <a:rPr lang="en-US" b="1" dirty="0">
                <a:solidFill>
                  <a:srgbClr val="C00000"/>
                </a:solidFill>
              </a:rPr>
              <a:t>Workers who are at increased risk include:</a:t>
            </a:r>
            <a:endParaRPr lang="en-US" dirty="0">
              <a:solidFill>
                <a:srgbClr val="C00000"/>
              </a:solidFill>
            </a:endParaRPr>
          </a:p>
          <a:p>
            <a:r>
              <a:rPr lang="en-US" dirty="0"/>
              <a:t>Custodial workers</a:t>
            </a:r>
          </a:p>
          <a:p>
            <a:pPr lvl="0"/>
            <a:r>
              <a:rPr lang="en-US" dirty="0"/>
              <a:t>Meat and Poultry processing</a:t>
            </a:r>
          </a:p>
          <a:p>
            <a:pPr lvl="0"/>
            <a:r>
              <a:rPr lang="en-US" dirty="0"/>
              <a:t>Correctional workers</a:t>
            </a:r>
          </a:p>
          <a:p>
            <a:pPr lvl="0"/>
            <a:r>
              <a:rPr lang="en-US" dirty="0"/>
              <a:t>Educators</a:t>
            </a:r>
          </a:p>
          <a:p>
            <a:pPr lvl="0"/>
            <a:r>
              <a:rPr lang="en-US" dirty="0" err="1"/>
              <a:t>Deathcare</a:t>
            </a:r>
            <a:r>
              <a:rPr lang="en-US" dirty="0"/>
              <a:t> (including Coroners, Medical examiners, and Funeral directors)</a:t>
            </a:r>
          </a:p>
          <a:p>
            <a:pPr lvl="0"/>
            <a:r>
              <a:rPr lang="en-US" dirty="0"/>
              <a:t>Other workers with broad exposure to the public</a:t>
            </a:r>
          </a:p>
          <a:p>
            <a:endParaRPr lang="en-US" dirty="0"/>
          </a:p>
        </p:txBody>
      </p:sp>
      <p:graphicFrame>
        <p:nvGraphicFramePr>
          <p:cNvPr id="5" name="Object 4" descr="A bus driver wearing a face mask"/>
          <p:cNvGraphicFramePr>
            <a:graphicFrameLocks noChangeAspect="1"/>
          </p:cNvGraphicFramePr>
          <p:nvPr>
            <p:extLst>
              <p:ext uri="{D42A27DB-BD31-4B8C-83A1-F6EECF244321}">
                <p14:modId xmlns:p14="http://schemas.microsoft.com/office/powerpoint/2010/main" val="3923306483"/>
              </p:ext>
            </p:extLst>
          </p:nvPr>
        </p:nvGraphicFramePr>
        <p:xfrm>
          <a:off x="8899545" y="1904443"/>
          <a:ext cx="2954248" cy="1974219"/>
        </p:xfrm>
        <a:graphic>
          <a:graphicData uri="http://schemas.openxmlformats.org/presentationml/2006/ole">
            <mc:AlternateContent xmlns:mc="http://schemas.openxmlformats.org/markup-compatibility/2006">
              <mc:Choice xmlns:v="urn:schemas-microsoft-com:vml" Requires="v">
                <p:oleObj spid="_x0000_s12586" r:id="rId3" imgW="7619040" imgH="5091840" progId="">
                  <p:embed/>
                </p:oleObj>
              </mc:Choice>
              <mc:Fallback>
                <p:oleObj r:id="rId3" imgW="7619040" imgH="5091840" progId="">
                  <p:embed/>
                  <p:pic>
                    <p:nvPicPr>
                      <p:cNvPr id="0" name=""/>
                      <p:cNvPicPr/>
                      <p:nvPr/>
                    </p:nvPicPr>
                    <p:blipFill>
                      <a:blip r:embed="rId4"/>
                      <a:stretch>
                        <a:fillRect/>
                      </a:stretch>
                    </p:blipFill>
                    <p:spPr>
                      <a:xfrm>
                        <a:off x="8899545" y="1904443"/>
                        <a:ext cx="2954248" cy="1974219"/>
                      </a:xfrm>
                      <a:prstGeom prst="rect">
                        <a:avLst/>
                      </a:prstGeom>
                    </p:spPr>
                  </p:pic>
                </p:oleObj>
              </mc:Fallback>
            </mc:AlternateContent>
          </a:graphicData>
        </a:graphic>
      </p:graphicFrame>
      <p:graphicFrame>
        <p:nvGraphicFramePr>
          <p:cNvPr id="6" name="Object 5" descr="Gloved hands cleaning a surface"/>
          <p:cNvGraphicFramePr>
            <a:graphicFrameLocks noChangeAspect="1"/>
          </p:cNvGraphicFramePr>
          <p:nvPr>
            <p:extLst>
              <p:ext uri="{D42A27DB-BD31-4B8C-83A1-F6EECF244321}">
                <p14:modId xmlns:p14="http://schemas.microsoft.com/office/powerpoint/2010/main" val="3176411951"/>
              </p:ext>
            </p:extLst>
          </p:nvPr>
        </p:nvGraphicFramePr>
        <p:xfrm>
          <a:off x="8899546" y="4047747"/>
          <a:ext cx="2954248" cy="1969909"/>
        </p:xfrm>
        <a:graphic>
          <a:graphicData uri="http://schemas.openxmlformats.org/presentationml/2006/ole">
            <mc:AlternateContent xmlns:mc="http://schemas.openxmlformats.org/markup-compatibility/2006">
              <mc:Choice xmlns:v="urn:schemas-microsoft-com:vml" Requires="v">
                <p:oleObj spid="_x0000_s12587" r:id="rId5" imgW="7619040" imgH="5079240" progId="">
                  <p:embed/>
                </p:oleObj>
              </mc:Choice>
              <mc:Fallback>
                <p:oleObj r:id="rId5" imgW="7619040" imgH="5079240" progId="">
                  <p:embed/>
                  <p:pic>
                    <p:nvPicPr>
                      <p:cNvPr id="0" name=""/>
                      <p:cNvPicPr/>
                      <p:nvPr/>
                    </p:nvPicPr>
                    <p:blipFill>
                      <a:blip r:embed="rId6"/>
                      <a:stretch>
                        <a:fillRect/>
                      </a:stretch>
                    </p:blipFill>
                    <p:spPr>
                      <a:xfrm>
                        <a:off x="8899546" y="4047747"/>
                        <a:ext cx="2954248" cy="1969909"/>
                      </a:xfrm>
                      <a:prstGeom prst="rect">
                        <a:avLst/>
                      </a:prstGeom>
                    </p:spPr>
                  </p:pic>
                </p:oleObj>
              </mc:Fallback>
            </mc:AlternateContent>
          </a:graphicData>
        </a:graphic>
      </p:graphicFrame>
    </p:spTree>
    <p:extLst>
      <p:ext uri="{BB962C8B-B14F-4D97-AF65-F5344CB8AC3E}">
        <p14:creationId xmlns:p14="http://schemas.microsoft.com/office/powerpoint/2010/main" val="20960712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39201210"/>
              </p:ext>
            </p:extLst>
          </p:nvPr>
        </p:nvGraphicFramePr>
        <p:xfrm>
          <a:off x="7664488" y="1683147"/>
          <a:ext cx="2548513" cy="2548513"/>
        </p:xfrm>
        <a:graphic>
          <a:graphicData uri="http://schemas.openxmlformats.org/presentationml/2006/ole">
            <mc:AlternateContent xmlns:mc="http://schemas.openxmlformats.org/markup-compatibility/2006">
              <mc:Choice xmlns:v="urn:schemas-microsoft-com:vml" Requires="v">
                <p:oleObj spid="_x0000_s2308" r:id="rId4" imgW="7619040" imgH="7619040" progId="">
                  <p:embed/>
                </p:oleObj>
              </mc:Choice>
              <mc:Fallback>
                <p:oleObj r:id="rId4" imgW="7619040" imgH="7619040" progId="">
                  <p:embed/>
                  <p:pic>
                    <p:nvPicPr>
                      <p:cNvPr id="0" name=""/>
                      <p:cNvPicPr/>
                      <p:nvPr/>
                    </p:nvPicPr>
                    <p:blipFill>
                      <a:blip r:embed="rId5"/>
                      <a:stretch>
                        <a:fillRect/>
                      </a:stretch>
                    </p:blipFill>
                    <p:spPr>
                      <a:xfrm>
                        <a:off x="7664488" y="1683147"/>
                        <a:ext cx="2548513" cy="2548513"/>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ltLang="en-US" dirty="0">
                <a:ea typeface="ＭＳ Ｐゴシック" panose="020B0600070205080204" pitchFamily="34" charset="-128"/>
              </a:rPr>
              <a:t>Key exposure factors in the workplace</a:t>
            </a:r>
            <a:endParaRPr lang="en-US" dirty="0"/>
          </a:p>
        </p:txBody>
      </p:sp>
      <p:sp>
        <p:nvSpPr>
          <p:cNvPr id="3" name="Content Placeholder 2"/>
          <p:cNvSpPr>
            <a:spLocks noGrp="1"/>
          </p:cNvSpPr>
          <p:nvPr>
            <p:ph idx="1"/>
          </p:nvPr>
        </p:nvSpPr>
        <p:spPr>
          <a:xfrm>
            <a:off x="257046" y="2594919"/>
            <a:ext cx="7933643" cy="3601344"/>
          </a:xfrm>
        </p:spPr>
        <p:txBody>
          <a:bodyPr/>
          <a:lstStyle/>
          <a:p>
            <a:r>
              <a:rPr lang="en-US" altLang="en-US" dirty="0">
                <a:ea typeface="ＭＳ Ｐゴシック" panose="020B0600070205080204" pitchFamily="34" charset="-128"/>
              </a:rPr>
              <a:t>Does the work setting require </a:t>
            </a:r>
            <a:r>
              <a:rPr lang="en-US" altLang="en-US" b="1" dirty="0">
                <a:ea typeface="ＭＳ Ｐゴシック" panose="020B0600070205080204" pitchFamily="34" charset="-128"/>
              </a:rPr>
              <a:t>close contact</a:t>
            </a:r>
          </a:p>
          <a:p>
            <a:r>
              <a:rPr lang="en-US" altLang="en-US" dirty="0">
                <a:ea typeface="ＭＳ Ｐゴシック" panose="020B0600070205080204" pitchFamily="34" charset="-128"/>
              </a:rPr>
              <a:t>Do specific job duties require </a:t>
            </a:r>
            <a:r>
              <a:rPr lang="en-US" altLang="en-US" b="1" dirty="0">
                <a:ea typeface="ＭＳ Ｐゴシック" panose="020B0600070205080204" pitchFamily="34" charset="-128"/>
              </a:rPr>
              <a:t>repeated or extended contact </a:t>
            </a:r>
            <a:r>
              <a:rPr lang="en-US" altLang="en-US" dirty="0">
                <a:ea typeface="ＭＳ Ｐゴシック" panose="020B0600070205080204" pitchFamily="34" charset="-128"/>
              </a:rPr>
              <a:t>with people</a:t>
            </a:r>
          </a:p>
          <a:p>
            <a:r>
              <a:rPr lang="en-US" altLang="en-US" dirty="0">
                <a:ea typeface="ＭＳ Ｐゴシック" panose="020B0600070205080204" pitchFamily="34" charset="-128"/>
              </a:rPr>
              <a:t>Increase Distance + Decrease Time = </a:t>
            </a:r>
            <a:r>
              <a:rPr lang="en-US" altLang="en-US" b="1" dirty="0">
                <a:ea typeface="ＭＳ Ｐゴシック" panose="020B0600070205080204" pitchFamily="34" charset="-128"/>
              </a:rPr>
              <a:t>lower risk and decreases exposure</a:t>
            </a:r>
          </a:p>
          <a:p>
            <a:endParaRPr lang="en-US" dirty="0"/>
          </a:p>
        </p:txBody>
      </p:sp>
      <p:graphicFrame>
        <p:nvGraphicFramePr>
          <p:cNvPr id="5" name="Object 4">
            <a:extLs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1319479147"/>
              </p:ext>
            </p:extLst>
          </p:nvPr>
        </p:nvGraphicFramePr>
        <p:xfrm>
          <a:off x="10061972" y="3708970"/>
          <a:ext cx="1629122" cy="2302357"/>
        </p:xfrm>
        <a:graphic>
          <a:graphicData uri="http://schemas.openxmlformats.org/presentationml/2006/ole">
            <mc:AlternateContent xmlns:mc="http://schemas.openxmlformats.org/markup-compatibility/2006">
              <mc:Choice xmlns:v="urn:schemas-microsoft-com:vml" Requires="v">
                <p:oleObj spid="_x0000_s2309" r:id="rId6" imgW="7619040" imgH="10767960" progId="">
                  <p:embed/>
                </p:oleObj>
              </mc:Choice>
              <mc:Fallback>
                <p:oleObj r:id="rId6" imgW="7619040" imgH="10767960" progId="">
                  <p:embed/>
                  <p:pic>
                    <p:nvPicPr>
                      <p:cNvPr id="0" name=""/>
                      <p:cNvPicPr/>
                      <p:nvPr/>
                    </p:nvPicPr>
                    <p:blipFill>
                      <a:blip r:embed="rId7"/>
                      <a:stretch>
                        <a:fillRect/>
                      </a:stretch>
                    </p:blipFill>
                    <p:spPr>
                      <a:xfrm>
                        <a:off x="10061972" y="3708970"/>
                        <a:ext cx="1629122" cy="2302357"/>
                      </a:xfrm>
                      <a:prstGeom prst="rect">
                        <a:avLst/>
                      </a:prstGeom>
                    </p:spPr>
                  </p:pic>
                </p:oleObj>
              </mc:Fallback>
            </mc:AlternateContent>
          </a:graphicData>
        </a:graphic>
      </p:graphicFrame>
    </p:spTree>
    <p:extLst>
      <p:ext uri="{BB962C8B-B14F-4D97-AF65-F5344CB8AC3E}">
        <p14:creationId xmlns:p14="http://schemas.microsoft.com/office/powerpoint/2010/main" val="37943933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Contributing Factors to Exposure Dose</a:t>
            </a:r>
          </a:p>
        </p:txBody>
      </p:sp>
      <p:sp>
        <p:nvSpPr>
          <p:cNvPr id="3" name="Content Placeholder 2"/>
          <p:cNvSpPr>
            <a:spLocks noGrp="1"/>
          </p:cNvSpPr>
          <p:nvPr>
            <p:ph idx="1"/>
          </p:nvPr>
        </p:nvSpPr>
        <p:spPr>
          <a:xfrm>
            <a:off x="257046" y="2594919"/>
            <a:ext cx="7610813" cy="3601344"/>
          </a:xfrm>
        </p:spPr>
        <p:txBody>
          <a:bodyPr>
            <a:noAutofit/>
          </a:bodyPr>
          <a:lstStyle/>
          <a:p>
            <a:r>
              <a:rPr lang="en-US" b="1" dirty="0">
                <a:solidFill>
                  <a:srgbClr val="C00000"/>
                </a:solidFill>
              </a:rPr>
              <a:t>Density</a:t>
            </a:r>
            <a:r>
              <a:rPr lang="en-US" dirty="0">
                <a:solidFill>
                  <a:srgbClr val="C00000"/>
                </a:solidFill>
              </a:rPr>
              <a:t>: </a:t>
            </a:r>
            <a:r>
              <a:rPr lang="en-US" dirty="0"/>
              <a:t>How many people are in one place, and how closely? </a:t>
            </a:r>
          </a:p>
          <a:p>
            <a:r>
              <a:rPr lang="en-US" dirty="0"/>
              <a:t>What is the density of your city or of a chosen activity? </a:t>
            </a:r>
          </a:p>
          <a:p>
            <a:r>
              <a:rPr lang="en-US" dirty="0"/>
              <a:t>Volume of airflow directly impacts infection risk and explains why a crowded bar/concert/movie theatre significantly raises risk </a:t>
            </a:r>
          </a:p>
          <a:p>
            <a:r>
              <a:rPr lang="en-US" dirty="0"/>
              <a:t>Outdoors may mitigate risk, crowds themselves present an inherent risk, especially if densely packed</a:t>
            </a:r>
          </a:p>
        </p:txBody>
      </p:sp>
      <p:graphicFrame>
        <p:nvGraphicFramePr>
          <p:cNvPr id="4" name="Object 3" descr="A large group of people wearing face masks"/>
          <p:cNvGraphicFramePr>
            <a:graphicFrameLocks noChangeAspect="1"/>
          </p:cNvGraphicFramePr>
          <p:nvPr>
            <p:extLst>
              <p:ext uri="{D42A27DB-BD31-4B8C-83A1-F6EECF244321}">
                <p14:modId xmlns:p14="http://schemas.microsoft.com/office/powerpoint/2010/main" val="454756950"/>
              </p:ext>
            </p:extLst>
          </p:nvPr>
        </p:nvGraphicFramePr>
        <p:xfrm>
          <a:off x="7942696" y="2753250"/>
          <a:ext cx="3720178" cy="2480635"/>
        </p:xfrm>
        <a:graphic>
          <a:graphicData uri="http://schemas.openxmlformats.org/presentationml/2006/ole">
            <mc:AlternateContent xmlns:mc="http://schemas.openxmlformats.org/markup-compatibility/2006">
              <mc:Choice xmlns:v="urn:schemas-microsoft-com:vml" Requires="v">
                <p:oleObj spid="_x0000_s14482" r:id="rId3" imgW="7619040" imgH="5079240" progId="">
                  <p:embed/>
                </p:oleObj>
              </mc:Choice>
              <mc:Fallback>
                <p:oleObj r:id="rId3" imgW="7619040" imgH="5079240" progId="">
                  <p:embed/>
                  <p:pic>
                    <p:nvPicPr>
                      <p:cNvPr id="0" name=""/>
                      <p:cNvPicPr/>
                      <p:nvPr/>
                    </p:nvPicPr>
                    <p:blipFill>
                      <a:blip r:embed="rId4"/>
                      <a:stretch>
                        <a:fillRect/>
                      </a:stretch>
                    </p:blipFill>
                    <p:spPr>
                      <a:xfrm>
                        <a:off x="7942696" y="2753250"/>
                        <a:ext cx="3720178" cy="2480635"/>
                      </a:xfrm>
                      <a:prstGeom prst="rect">
                        <a:avLst/>
                      </a:prstGeom>
                    </p:spPr>
                  </p:pic>
                </p:oleObj>
              </mc:Fallback>
            </mc:AlternateContent>
          </a:graphicData>
        </a:graphic>
      </p:graphicFrame>
    </p:spTree>
    <p:extLst>
      <p:ext uri="{BB962C8B-B14F-4D97-AF65-F5344CB8AC3E}">
        <p14:creationId xmlns:p14="http://schemas.microsoft.com/office/powerpoint/2010/main" val="7261013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Contributing Factors to Exposure Dose </a:t>
            </a:r>
            <a:r>
              <a:rPr lang="en-US" dirty="0" err="1"/>
              <a:t>pt</a:t>
            </a:r>
            <a:r>
              <a:rPr lang="en-US" dirty="0"/>
              <a:t> 2.</a:t>
            </a:r>
          </a:p>
        </p:txBody>
      </p:sp>
      <p:sp>
        <p:nvSpPr>
          <p:cNvPr id="3" name="Content Placeholder 2"/>
          <p:cNvSpPr>
            <a:spLocks noGrp="1"/>
          </p:cNvSpPr>
          <p:nvPr>
            <p:ph idx="1"/>
          </p:nvPr>
        </p:nvSpPr>
        <p:spPr>
          <a:xfrm>
            <a:off x="257047" y="2594919"/>
            <a:ext cx="7048106" cy="2579982"/>
          </a:xfrm>
        </p:spPr>
        <p:txBody>
          <a:bodyPr>
            <a:noAutofit/>
          </a:bodyPr>
          <a:lstStyle/>
          <a:p>
            <a:r>
              <a:rPr lang="en-US" b="1" dirty="0">
                <a:solidFill>
                  <a:srgbClr val="C00000"/>
                </a:solidFill>
              </a:rPr>
              <a:t>Degree of activity</a:t>
            </a:r>
            <a:r>
              <a:rPr lang="en-US" dirty="0">
                <a:solidFill>
                  <a:srgbClr val="C00000"/>
                </a:solidFill>
              </a:rPr>
              <a:t>: </a:t>
            </a:r>
            <a:r>
              <a:rPr lang="en-US" dirty="0"/>
              <a:t>Activities with loud speaking or intense physical activity all increase the risk of transmission</a:t>
            </a:r>
          </a:p>
          <a:p>
            <a:r>
              <a:rPr lang="en-US" dirty="0"/>
              <a:t>Singing, shouting, exercising — each of these carry additional risk</a:t>
            </a:r>
          </a:p>
        </p:txBody>
      </p:sp>
      <p:graphicFrame>
        <p:nvGraphicFramePr>
          <p:cNvPr id="5" name="Object 4" descr="People exercising using kettlebells"/>
          <p:cNvGraphicFramePr>
            <a:graphicFrameLocks noChangeAspect="1"/>
          </p:cNvGraphicFramePr>
          <p:nvPr>
            <p:extLst>
              <p:ext uri="{D42A27DB-BD31-4B8C-83A1-F6EECF244321}">
                <p14:modId xmlns:p14="http://schemas.microsoft.com/office/powerpoint/2010/main" val="3679726866"/>
              </p:ext>
            </p:extLst>
          </p:nvPr>
        </p:nvGraphicFramePr>
        <p:xfrm>
          <a:off x="7618546" y="2594919"/>
          <a:ext cx="4340699" cy="2741542"/>
        </p:xfrm>
        <a:graphic>
          <a:graphicData uri="http://schemas.openxmlformats.org/presentationml/2006/ole">
            <mc:AlternateContent xmlns:mc="http://schemas.openxmlformats.org/markup-compatibility/2006">
              <mc:Choice xmlns:v="urn:schemas-microsoft-com:vml" Requires="v">
                <p:oleObj spid="_x0000_s13460" r:id="rId3" imgW="7619040" imgH="4812480" progId="">
                  <p:embed/>
                </p:oleObj>
              </mc:Choice>
              <mc:Fallback>
                <p:oleObj r:id="rId3" imgW="7619040" imgH="4812480" progId="">
                  <p:embed/>
                  <p:pic>
                    <p:nvPicPr>
                      <p:cNvPr id="0" name=""/>
                      <p:cNvPicPr/>
                      <p:nvPr/>
                    </p:nvPicPr>
                    <p:blipFill>
                      <a:blip r:embed="rId4"/>
                      <a:stretch>
                        <a:fillRect/>
                      </a:stretch>
                    </p:blipFill>
                    <p:spPr>
                      <a:xfrm>
                        <a:off x="7618546" y="2594919"/>
                        <a:ext cx="4340699" cy="2741542"/>
                      </a:xfrm>
                      <a:prstGeom prst="rect">
                        <a:avLst/>
                      </a:prstGeom>
                    </p:spPr>
                  </p:pic>
                </p:oleObj>
              </mc:Fallback>
            </mc:AlternateContent>
          </a:graphicData>
        </a:graphic>
      </p:graphicFrame>
    </p:spTree>
    <p:extLst>
      <p:ext uri="{BB962C8B-B14F-4D97-AF65-F5344CB8AC3E}">
        <p14:creationId xmlns:p14="http://schemas.microsoft.com/office/powerpoint/2010/main" val="31641591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Contributing Factors to Exposure Dose </a:t>
            </a:r>
            <a:r>
              <a:rPr lang="en-US" dirty="0" err="1"/>
              <a:t>pt</a:t>
            </a:r>
            <a:r>
              <a:rPr lang="en-US" dirty="0"/>
              <a:t> 3.</a:t>
            </a:r>
          </a:p>
        </p:txBody>
      </p:sp>
      <p:sp>
        <p:nvSpPr>
          <p:cNvPr id="3" name="Content Placeholder 2"/>
          <p:cNvSpPr>
            <a:spLocks noGrp="1"/>
          </p:cNvSpPr>
          <p:nvPr>
            <p:ph idx="1"/>
          </p:nvPr>
        </p:nvSpPr>
        <p:spPr>
          <a:xfrm>
            <a:off x="257047" y="2594919"/>
            <a:ext cx="7249072" cy="3601344"/>
          </a:xfrm>
        </p:spPr>
        <p:txBody>
          <a:bodyPr>
            <a:noAutofit/>
          </a:bodyPr>
          <a:lstStyle/>
          <a:p>
            <a:r>
              <a:rPr lang="en-US" b="1" dirty="0">
                <a:solidFill>
                  <a:srgbClr val="C00000"/>
                </a:solidFill>
              </a:rPr>
              <a:t>Duration</a:t>
            </a:r>
            <a:r>
              <a:rPr lang="en-US" dirty="0">
                <a:solidFill>
                  <a:srgbClr val="C00000"/>
                </a:solidFill>
              </a:rPr>
              <a:t>: </a:t>
            </a:r>
            <a:r>
              <a:rPr lang="en-US" dirty="0"/>
              <a:t>Probability of infection is directly linked to duration of exposure </a:t>
            </a:r>
          </a:p>
          <a:p>
            <a:r>
              <a:rPr lang="en-US" dirty="0"/>
              <a:t>Living in the same house with someone who is acutely ill is high risk</a:t>
            </a:r>
          </a:p>
          <a:p>
            <a:r>
              <a:rPr lang="en-US" dirty="0"/>
              <a:t>A quick pass-by on a street is less exposure</a:t>
            </a:r>
          </a:p>
        </p:txBody>
      </p:sp>
      <p:graphicFrame>
        <p:nvGraphicFramePr>
          <p:cNvPr id="4" name="Object 3" descr="A person with no mask coughing in the street"/>
          <p:cNvGraphicFramePr>
            <a:graphicFrameLocks noChangeAspect="1"/>
          </p:cNvGraphicFramePr>
          <p:nvPr>
            <p:extLst>
              <p:ext uri="{D42A27DB-BD31-4B8C-83A1-F6EECF244321}">
                <p14:modId xmlns:p14="http://schemas.microsoft.com/office/powerpoint/2010/main" val="1356811107"/>
              </p:ext>
            </p:extLst>
          </p:nvPr>
        </p:nvGraphicFramePr>
        <p:xfrm>
          <a:off x="7767377" y="2665258"/>
          <a:ext cx="4102655" cy="2974190"/>
        </p:xfrm>
        <a:graphic>
          <a:graphicData uri="http://schemas.openxmlformats.org/presentationml/2006/ole">
            <mc:AlternateContent xmlns:mc="http://schemas.openxmlformats.org/markup-compatibility/2006">
              <mc:Choice xmlns:v="urn:schemas-microsoft-com:vml" Requires="v">
                <p:oleObj spid="_x0000_s16529" r:id="rId3" imgW="7619040" imgH="5523480" progId="">
                  <p:embed/>
                </p:oleObj>
              </mc:Choice>
              <mc:Fallback>
                <p:oleObj r:id="rId3" imgW="7619040" imgH="5523480" progId="">
                  <p:embed/>
                  <p:pic>
                    <p:nvPicPr>
                      <p:cNvPr id="0" name=""/>
                      <p:cNvPicPr/>
                      <p:nvPr/>
                    </p:nvPicPr>
                    <p:blipFill>
                      <a:blip r:embed="rId4"/>
                      <a:stretch>
                        <a:fillRect/>
                      </a:stretch>
                    </p:blipFill>
                    <p:spPr>
                      <a:xfrm>
                        <a:off x="7767377" y="2665258"/>
                        <a:ext cx="4102655" cy="2974190"/>
                      </a:xfrm>
                      <a:prstGeom prst="rect">
                        <a:avLst/>
                      </a:prstGeom>
                    </p:spPr>
                  </p:pic>
                </p:oleObj>
              </mc:Fallback>
            </mc:AlternateContent>
          </a:graphicData>
        </a:graphic>
      </p:graphicFrame>
    </p:spTree>
    <p:extLst>
      <p:ext uri="{BB962C8B-B14F-4D97-AF65-F5344CB8AC3E}">
        <p14:creationId xmlns:p14="http://schemas.microsoft.com/office/powerpoint/2010/main" val="31590916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Contributing Factors to Exposure Dose pt. 4</a:t>
            </a:r>
          </a:p>
        </p:txBody>
      </p:sp>
      <p:sp>
        <p:nvSpPr>
          <p:cNvPr id="3" name="Content Placeholder 2"/>
          <p:cNvSpPr>
            <a:spLocks noGrp="1"/>
          </p:cNvSpPr>
          <p:nvPr>
            <p:ph idx="1"/>
          </p:nvPr>
        </p:nvSpPr>
        <p:spPr>
          <a:xfrm>
            <a:off x="257046" y="2594919"/>
            <a:ext cx="7028009" cy="3601344"/>
          </a:xfrm>
        </p:spPr>
        <p:txBody>
          <a:bodyPr>
            <a:noAutofit/>
          </a:bodyPr>
          <a:lstStyle/>
          <a:p>
            <a:r>
              <a:rPr lang="en-US" b="1" dirty="0">
                <a:solidFill>
                  <a:srgbClr val="C00000"/>
                </a:solidFill>
              </a:rPr>
              <a:t>Distance:</a:t>
            </a:r>
            <a:r>
              <a:rPr lang="en-US" dirty="0"/>
              <a:t> We all know the </a:t>
            </a:r>
            <a:r>
              <a:rPr lang="en-US" b="1" dirty="0"/>
              <a:t>6-foot rule </a:t>
            </a:r>
            <a:r>
              <a:rPr lang="en-US" dirty="0"/>
              <a:t>— but let’s be clear: there is no law that COVID cannot cross </a:t>
            </a:r>
            <a:r>
              <a:rPr lang="en-US" b="1" dirty="0"/>
              <a:t>6 feet</a:t>
            </a:r>
            <a:r>
              <a:rPr lang="en-US" dirty="0"/>
              <a:t>. In some instances, germs can travel </a:t>
            </a:r>
            <a:r>
              <a:rPr lang="en-US" b="1" dirty="0"/>
              <a:t>10 and even 20 feet</a:t>
            </a:r>
            <a:r>
              <a:rPr lang="en-US" dirty="0"/>
              <a:t> </a:t>
            </a:r>
          </a:p>
        </p:txBody>
      </p:sp>
      <p:graphicFrame>
        <p:nvGraphicFramePr>
          <p:cNvPr id="5" name="Object 4" descr="People in a grocery store check out line spaced six feet apart. The cashier is behind plexiglass."/>
          <p:cNvGraphicFramePr>
            <a:graphicFrameLocks noChangeAspect="1"/>
          </p:cNvGraphicFramePr>
          <p:nvPr>
            <p:extLst>
              <p:ext uri="{D42A27DB-BD31-4B8C-83A1-F6EECF244321}">
                <p14:modId xmlns:p14="http://schemas.microsoft.com/office/powerpoint/2010/main" val="1569451908"/>
              </p:ext>
            </p:extLst>
          </p:nvPr>
        </p:nvGraphicFramePr>
        <p:xfrm>
          <a:off x="5712863" y="3778180"/>
          <a:ext cx="6239184" cy="2298578"/>
        </p:xfrm>
        <a:graphic>
          <a:graphicData uri="http://schemas.openxmlformats.org/presentationml/2006/ole">
            <mc:AlternateContent xmlns:mc="http://schemas.openxmlformats.org/markup-compatibility/2006">
              <mc:Choice xmlns:v="urn:schemas-microsoft-com:vml" Requires="v">
                <p:oleObj spid="_x0000_s15506" r:id="rId3" imgW="7619040" imgH="2806200" progId="">
                  <p:embed/>
                </p:oleObj>
              </mc:Choice>
              <mc:Fallback>
                <p:oleObj r:id="rId3" imgW="7619040" imgH="2806200" progId="">
                  <p:embed/>
                  <p:pic>
                    <p:nvPicPr>
                      <p:cNvPr id="0" name=""/>
                      <p:cNvPicPr/>
                      <p:nvPr/>
                    </p:nvPicPr>
                    <p:blipFill>
                      <a:blip r:embed="rId4"/>
                      <a:stretch>
                        <a:fillRect/>
                      </a:stretch>
                    </p:blipFill>
                    <p:spPr>
                      <a:xfrm>
                        <a:off x="5712863" y="3778180"/>
                        <a:ext cx="6239184" cy="2298578"/>
                      </a:xfrm>
                      <a:prstGeom prst="rect">
                        <a:avLst/>
                      </a:prstGeom>
                    </p:spPr>
                  </p:pic>
                </p:oleObj>
              </mc:Fallback>
            </mc:AlternateContent>
          </a:graphicData>
        </a:graphic>
      </p:graphicFrame>
    </p:spTree>
    <p:extLst>
      <p:ext uri="{BB962C8B-B14F-4D97-AF65-F5344CB8AC3E}">
        <p14:creationId xmlns:p14="http://schemas.microsoft.com/office/powerpoint/2010/main" val="39185614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IS THERE A VACCINE, DRUG, OR TREATMENT FOR COVID-19?</a:t>
            </a:r>
          </a:p>
        </p:txBody>
      </p:sp>
      <p:sp>
        <p:nvSpPr>
          <p:cNvPr id="3" name="Content Placeholder 2"/>
          <p:cNvSpPr>
            <a:spLocks noGrp="1"/>
          </p:cNvSpPr>
          <p:nvPr>
            <p:ph idx="1"/>
          </p:nvPr>
        </p:nvSpPr>
        <p:spPr/>
        <p:txBody>
          <a:bodyPr/>
          <a:lstStyle/>
          <a:p>
            <a:r>
              <a:rPr lang="en-US" dirty="0"/>
              <a:t>To date, there is </a:t>
            </a:r>
            <a:r>
              <a:rPr lang="en-US" b="1" dirty="0"/>
              <a:t>no vaccine and no specific antiviral medicine </a:t>
            </a:r>
            <a:r>
              <a:rPr lang="en-US" dirty="0"/>
              <a:t>to prevent or treat COVID-2019 </a:t>
            </a:r>
          </a:p>
          <a:p>
            <a:r>
              <a:rPr lang="en-US" dirty="0"/>
              <a:t>Several clinical trials have started  </a:t>
            </a:r>
          </a:p>
          <a:p>
            <a:r>
              <a:rPr lang="en-US" b="1" dirty="0"/>
              <a:t>Antibiotics do not work against COVID-19 </a:t>
            </a:r>
            <a:r>
              <a:rPr lang="en-US" dirty="0"/>
              <a:t>because antibiotics only work on bacterial infection </a:t>
            </a:r>
          </a:p>
          <a:p>
            <a:r>
              <a:rPr lang="en-US" dirty="0"/>
              <a:t>People with serious illnesses should be hospitalized where </a:t>
            </a:r>
            <a:r>
              <a:rPr lang="en-US" b="1" dirty="0"/>
              <a:t>supportive care</a:t>
            </a:r>
            <a:br>
              <a:rPr lang="en-US" b="1" dirty="0"/>
            </a:br>
            <a:r>
              <a:rPr lang="en-US" dirty="0"/>
              <a:t>(IV Fluids) is administered to support the body's immune system</a:t>
            </a:r>
          </a:p>
        </p:txBody>
      </p:sp>
    </p:spTree>
    <p:extLst>
      <p:ext uri="{BB962C8B-B14F-4D97-AF65-F5344CB8AC3E}">
        <p14:creationId xmlns:p14="http://schemas.microsoft.com/office/powerpoint/2010/main" val="363519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ARE THE MOST EFFECTIVE WAYS TO PROTECT WORKERS?</a:t>
            </a:r>
          </a:p>
        </p:txBody>
      </p:sp>
      <p:sp>
        <p:nvSpPr>
          <p:cNvPr id="3" name="Content Placeholder 2"/>
          <p:cNvSpPr>
            <a:spLocks noGrp="1"/>
          </p:cNvSpPr>
          <p:nvPr>
            <p:ph idx="1"/>
          </p:nvPr>
        </p:nvSpPr>
        <p:spPr>
          <a:xfrm>
            <a:off x="257047" y="2594919"/>
            <a:ext cx="8213714" cy="3601344"/>
          </a:xfrm>
        </p:spPr>
        <p:txBody>
          <a:bodyPr>
            <a:normAutofit lnSpcReduction="10000"/>
          </a:bodyPr>
          <a:lstStyle/>
          <a:p>
            <a:pPr marL="0" indent="0">
              <a:buNone/>
            </a:pPr>
            <a:r>
              <a:rPr lang="en-US" b="1" dirty="0">
                <a:solidFill>
                  <a:srgbClr val="C00000"/>
                </a:solidFill>
              </a:rPr>
              <a:t>Measures for protecting workers depend on the type of work being performed and exposure risk</a:t>
            </a:r>
          </a:p>
          <a:p>
            <a:pPr marL="0" indent="0">
              <a:buNone/>
            </a:pPr>
            <a:r>
              <a:rPr lang="en-US" b="1" dirty="0"/>
              <a:t>Workers are best protected when their employer conducts a:</a:t>
            </a:r>
          </a:p>
          <a:p>
            <a:r>
              <a:rPr lang="en-US" dirty="0"/>
              <a:t>Hazard assessment to identify risk</a:t>
            </a:r>
          </a:p>
          <a:p>
            <a:r>
              <a:rPr lang="en-US" dirty="0"/>
              <a:t>Follows OSHA regulations and best practices in choosing an abatement method for the identified hazard and utilize the “</a:t>
            </a:r>
            <a:r>
              <a:rPr lang="en-US" b="1" dirty="0"/>
              <a:t>hierarchy of controls</a:t>
            </a:r>
            <a:r>
              <a:rPr lang="en-US" dirty="0"/>
              <a:t>”</a:t>
            </a:r>
          </a:p>
          <a:p>
            <a:r>
              <a:rPr lang="en-US" dirty="0"/>
              <a:t>Employers should adopt infection control strategies</a:t>
            </a:r>
            <a:br>
              <a:rPr lang="en-US" dirty="0"/>
            </a:br>
            <a:endParaRPr lang="en-US" dirty="0"/>
          </a:p>
        </p:txBody>
      </p:sp>
      <p:graphicFrame>
        <p:nvGraphicFramePr>
          <p:cNvPr id="4" name="Object 3">
            <a:extLs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3609152477"/>
              </p:ext>
            </p:extLst>
          </p:nvPr>
        </p:nvGraphicFramePr>
        <p:xfrm>
          <a:off x="9128011" y="2677086"/>
          <a:ext cx="2820007" cy="2834107"/>
        </p:xfrm>
        <a:graphic>
          <a:graphicData uri="http://schemas.openxmlformats.org/presentationml/2006/ole">
            <mc:AlternateContent xmlns:mc="http://schemas.openxmlformats.org/markup-compatibility/2006">
              <mc:Choice xmlns:v="urn:schemas-microsoft-com:vml" Requires="v">
                <p:oleObj spid="_x0000_s17552" r:id="rId3" imgW="7619040" imgH="7656840" progId="">
                  <p:embed/>
                </p:oleObj>
              </mc:Choice>
              <mc:Fallback>
                <p:oleObj r:id="rId3" imgW="7619040" imgH="7656840" progId="">
                  <p:embed/>
                  <p:pic>
                    <p:nvPicPr>
                      <p:cNvPr id="0" name=""/>
                      <p:cNvPicPr/>
                      <p:nvPr/>
                    </p:nvPicPr>
                    <p:blipFill>
                      <a:blip r:embed="rId4"/>
                      <a:stretch>
                        <a:fillRect/>
                      </a:stretch>
                    </p:blipFill>
                    <p:spPr>
                      <a:xfrm>
                        <a:off x="9128011" y="2677086"/>
                        <a:ext cx="2820007" cy="2834107"/>
                      </a:xfrm>
                      <a:prstGeom prst="rect">
                        <a:avLst/>
                      </a:prstGeom>
                    </p:spPr>
                  </p:pic>
                </p:oleObj>
              </mc:Fallback>
            </mc:AlternateContent>
          </a:graphicData>
        </a:graphic>
      </p:graphicFrame>
    </p:spTree>
    <p:extLst>
      <p:ext uri="{BB962C8B-B14F-4D97-AF65-F5344CB8AC3E}">
        <p14:creationId xmlns:p14="http://schemas.microsoft.com/office/powerpoint/2010/main" val="33513917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solidFill>
                  <a:srgbClr val="C00000"/>
                </a:solidFill>
              </a:rPr>
              <a:t>Teamster Training Centers</a:t>
            </a:r>
            <a:endParaRPr lang="en-US" dirty="0"/>
          </a:p>
        </p:txBody>
      </p:sp>
      <p:sp>
        <p:nvSpPr>
          <p:cNvPr id="3" name="Content Placeholder 2"/>
          <p:cNvSpPr>
            <a:spLocks noGrp="1"/>
          </p:cNvSpPr>
          <p:nvPr>
            <p:ph idx="1"/>
          </p:nvPr>
        </p:nvSpPr>
        <p:spPr/>
        <p:txBody>
          <a:bodyPr>
            <a:normAutofit/>
          </a:bodyPr>
          <a:lstStyle/>
          <a:p>
            <a:pPr marL="0" indent="0">
              <a:buNone/>
            </a:pPr>
            <a:r>
              <a:rPr lang="en-US" sz="1600" dirty="0"/>
              <a:t>Teamster Training Centers have classrooms and outdoor areas for realistic hands-on activities. The Training Centers also have mobile units that can transport instructors and equipment to hold courses at hazardous waste sites, remediation projects, construction sites, company locations and union halls ... anywhere. </a:t>
            </a:r>
            <a:br>
              <a:rPr lang="en-US" sz="1600" dirty="0"/>
            </a:br>
            <a:r>
              <a:rPr lang="en-US" sz="1600" dirty="0"/>
              <a:t> </a:t>
            </a:r>
            <a:br>
              <a:rPr lang="en-US" sz="1600" dirty="0"/>
            </a:br>
            <a:r>
              <a:rPr lang="en-US" sz="1600" b="1" dirty="0">
                <a:solidFill>
                  <a:srgbClr val="C00000"/>
                </a:solidFill>
              </a:rPr>
              <a:t>For More Information </a:t>
            </a:r>
            <a:br>
              <a:rPr lang="en-US" sz="1600" b="1" dirty="0">
                <a:solidFill>
                  <a:srgbClr val="D3222A"/>
                </a:solidFill>
              </a:rPr>
            </a:br>
            <a:r>
              <a:rPr lang="en-US" sz="1600" dirty="0"/>
              <a:t>For more information, or to schedule a course, contact:</a:t>
            </a:r>
            <a:br>
              <a:rPr lang="en-US" sz="1600" dirty="0"/>
            </a:br>
            <a:r>
              <a:rPr lang="en-US" sz="1600" dirty="0"/>
              <a:t> </a:t>
            </a:r>
            <a:br>
              <a:rPr lang="en-US" sz="1600" dirty="0"/>
            </a:br>
            <a:r>
              <a:rPr lang="en-US" sz="1600" dirty="0"/>
              <a:t>IBT Safety and Health Department</a:t>
            </a:r>
            <a:br>
              <a:rPr lang="en-US" sz="1600" dirty="0"/>
            </a:br>
            <a:r>
              <a:rPr lang="en-US" sz="1600" dirty="0"/>
              <a:t>25 Louisiana Avenue, N.W.</a:t>
            </a:r>
            <a:br>
              <a:rPr lang="en-US" sz="1600" dirty="0"/>
            </a:br>
            <a:r>
              <a:rPr lang="en-US" sz="1600" dirty="0"/>
              <a:t>Washington, DC 20001</a:t>
            </a:r>
            <a:br>
              <a:rPr lang="en-US" sz="1600" dirty="0"/>
            </a:br>
            <a:r>
              <a:rPr lang="en-US" sz="1600" dirty="0"/>
              <a:t>(202) 624-6963</a:t>
            </a:r>
            <a:br>
              <a:rPr lang="en-US" sz="1600" dirty="0"/>
            </a:br>
            <a:r>
              <a:rPr lang="en-US" sz="1600" dirty="0"/>
              <a:t>(202) 624-8125 (fax)</a:t>
            </a:r>
            <a:br>
              <a:rPr lang="en-US" sz="1600" dirty="0"/>
            </a:br>
            <a:r>
              <a:rPr lang="en-US" sz="1600" dirty="0">
                <a:solidFill>
                  <a:srgbClr val="C00000"/>
                </a:solidFill>
              </a:rPr>
              <a:t>www.teamstersafety.org</a:t>
            </a:r>
            <a:endParaRPr lang="en-US" sz="1600" dirty="0"/>
          </a:p>
        </p:txBody>
      </p:sp>
    </p:spTree>
    <p:extLst>
      <p:ext uri="{BB962C8B-B14F-4D97-AF65-F5344CB8AC3E}">
        <p14:creationId xmlns:p14="http://schemas.microsoft.com/office/powerpoint/2010/main" val="9384094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Hierarchy of Controls</a:t>
            </a:r>
          </a:p>
        </p:txBody>
      </p:sp>
      <p:sp>
        <p:nvSpPr>
          <p:cNvPr id="3" name="Content Placeholder 2"/>
          <p:cNvSpPr>
            <a:spLocks noGrp="1"/>
          </p:cNvSpPr>
          <p:nvPr>
            <p:ph idx="1"/>
          </p:nvPr>
        </p:nvSpPr>
        <p:spPr/>
        <p:txBody>
          <a:bodyPr/>
          <a:lstStyle/>
          <a:p>
            <a:endParaRPr lang="en-US"/>
          </a:p>
        </p:txBody>
      </p:sp>
      <p:pic>
        <p:nvPicPr>
          <p:cNvPr id="4" name="Picture 2" descr="The hierarchy of controls for COVID-19. It's ranked from the most effective -  social isolation, then ventilation and physical barriers, then administrative controls like working from home and staggering work schedules, to the final and least effective - PPE like masks, respirators, and glov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5548" y="2594919"/>
            <a:ext cx="5812515" cy="3226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54653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Hierarchy of Controls pt. 2</a:t>
            </a:r>
          </a:p>
        </p:txBody>
      </p:sp>
      <p:sp>
        <p:nvSpPr>
          <p:cNvPr id="3" name="Content Placeholder 2"/>
          <p:cNvSpPr>
            <a:spLocks noGrp="1"/>
          </p:cNvSpPr>
          <p:nvPr>
            <p:ph idx="1"/>
          </p:nvPr>
        </p:nvSpPr>
        <p:spPr/>
        <p:txBody>
          <a:bodyPr>
            <a:normAutofit fontScale="92500" lnSpcReduction="10000"/>
          </a:bodyPr>
          <a:lstStyle/>
          <a:p>
            <a:pPr marL="0" indent="0">
              <a:buNone/>
            </a:pPr>
            <a:r>
              <a:rPr lang="en-US" b="1" dirty="0">
                <a:solidFill>
                  <a:srgbClr val="C00000"/>
                </a:solidFill>
              </a:rPr>
              <a:t>Elimination</a:t>
            </a:r>
          </a:p>
          <a:p>
            <a:r>
              <a:rPr lang="en-US" b="1" dirty="0"/>
              <a:t>Social Isolation </a:t>
            </a:r>
            <a:r>
              <a:rPr lang="en-US" dirty="0"/>
              <a:t>- Stay home, avoid public </a:t>
            </a:r>
          </a:p>
          <a:p>
            <a:pPr marL="0" indent="0">
              <a:buNone/>
            </a:pPr>
            <a:r>
              <a:rPr lang="en-US" dirty="0"/>
              <a:t>   areas, work remotely, virtual meetings </a:t>
            </a:r>
          </a:p>
          <a:p>
            <a:pPr marL="0" indent="0">
              <a:buNone/>
            </a:pPr>
            <a:r>
              <a:rPr lang="en-US" b="1" dirty="0">
                <a:solidFill>
                  <a:srgbClr val="C00000"/>
                </a:solidFill>
              </a:rPr>
              <a:t>Engineering Controls</a:t>
            </a:r>
          </a:p>
          <a:p>
            <a:r>
              <a:rPr lang="en-US" dirty="0"/>
              <a:t>Ventilation</a:t>
            </a:r>
          </a:p>
          <a:p>
            <a:r>
              <a:rPr lang="en-US" dirty="0"/>
              <a:t>Bring in fresh air regularly</a:t>
            </a:r>
          </a:p>
          <a:p>
            <a:r>
              <a:rPr lang="en-US" dirty="0"/>
              <a:t>Physical barriers and partitions</a:t>
            </a:r>
          </a:p>
          <a:p>
            <a:r>
              <a:rPr lang="en-US" dirty="0"/>
              <a:t>Air purifier using HEPA filter</a:t>
            </a:r>
          </a:p>
          <a:p>
            <a:r>
              <a:rPr lang="en-US" dirty="0"/>
              <a:t>Eliminate touchpoints in high traffic areas</a:t>
            </a:r>
          </a:p>
          <a:p>
            <a:endParaRPr lang="en-US" dirty="0"/>
          </a:p>
        </p:txBody>
      </p:sp>
      <p:graphicFrame>
        <p:nvGraphicFramePr>
          <p:cNvPr id="5" name="Object 4" descr="Do space out workers. Don't have people working side by side."/>
          <p:cNvGraphicFramePr>
            <a:graphicFrameLocks noChangeAspect="1"/>
          </p:cNvGraphicFramePr>
          <p:nvPr>
            <p:extLst>
              <p:ext uri="{D42A27DB-BD31-4B8C-83A1-F6EECF244321}">
                <p14:modId xmlns:p14="http://schemas.microsoft.com/office/powerpoint/2010/main" val="3854415683"/>
              </p:ext>
            </p:extLst>
          </p:nvPr>
        </p:nvGraphicFramePr>
        <p:xfrm>
          <a:off x="8542792" y="3825230"/>
          <a:ext cx="3358178" cy="2172074"/>
        </p:xfrm>
        <a:graphic>
          <a:graphicData uri="http://schemas.openxmlformats.org/presentationml/2006/ole">
            <mc:AlternateContent xmlns:mc="http://schemas.openxmlformats.org/markup-compatibility/2006">
              <mc:Choice xmlns:v="urn:schemas-microsoft-com:vml" Requires="v">
                <p:oleObj spid="_x0000_s19737" r:id="rId4" imgW="7619040" imgH="4926960" progId="">
                  <p:embed/>
                </p:oleObj>
              </mc:Choice>
              <mc:Fallback>
                <p:oleObj r:id="rId4" imgW="7619040" imgH="4926960" progId="">
                  <p:embed/>
                  <p:pic>
                    <p:nvPicPr>
                      <p:cNvPr id="0" name=""/>
                      <p:cNvPicPr/>
                      <p:nvPr/>
                    </p:nvPicPr>
                    <p:blipFill>
                      <a:blip r:embed="rId5"/>
                      <a:stretch>
                        <a:fillRect/>
                      </a:stretch>
                    </p:blipFill>
                    <p:spPr>
                      <a:xfrm>
                        <a:off x="8542792" y="3825230"/>
                        <a:ext cx="3358178" cy="2172074"/>
                      </a:xfrm>
                      <a:prstGeom prst="rect">
                        <a:avLst/>
                      </a:prstGeom>
                    </p:spPr>
                  </p:pic>
                </p:oleObj>
              </mc:Fallback>
            </mc:AlternateContent>
          </a:graphicData>
        </a:graphic>
      </p:graphicFrame>
      <p:graphicFrame>
        <p:nvGraphicFramePr>
          <p:cNvPr id="6" name="Object 5" descr="A woman at a desk doing a video conference"/>
          <p:cNvGraphicFramePr>
            <a:graphicFrameLocks noChangeAspect="1"/>
          </p:cNvGraphicFramePr>
          <p:nvPr>
            <p:extLst>
              <p:ext uri="{D42A27DB-BD31-4B8C-83A1-F6EECF244321}">
                <p14:modId xmlns:p14="http://schemas.microsoft.com/office/powerpoint/2010/main" val="1183575405"/>
              </p:ext>
            </p:extLst>
          </p:nvPr>
        </p:nvGraphicFramePr>
        <p:xfrm>
          <a:off x="8542793" y="1754005"/>
          <a:ext cx="3230976" cy="2154433"/>
        </p:xfrm>
        <a:graphic>
          <a:graphicData uri="http://schemas.openxmlformats.org/presentationml/2006/ole">
            <mc:AlternateContent xmlns:mc="http://schemas.openxmlformats.org/markup-compatibility/2006">
              <mc:Choice xmlns:v="urn:schemas-microsoft-com:vml" Requires="v">
                <p:oleObj spid="_x0000_s19738" r:id="rId6" imgW="7619040" imgH="5079240" progId="">
                  <p:embed/>
                </p:oleObj>
              </mc:Choice>
              <mc:Fallback>
                <p:oleObj r:id="rId6" imgW="7619040" imgH="5079240" progId="">
                  <p:embed/>
                  <p:pic>
                    <p:nvPicPr>
                      <p:cNvPr id="0" name=""/>
                      <p:cNvPicPr/>
                      <p:nvPr/>
                    </p:nvPicPr>
                    <p:blipFill>
                      <a:blip r:embed="rId7"/>
                      <a:stretch>
                        <a:fillRect/>
                      </a:stretch>
                    </p:blipFill>
                    <p:spPr>
                      <a:xfrm>
                        <a:off x="8542793" y="1754005"/>
                        <a:ext cx="3230976" cy="2154433"/>
                      </a:xfrm>
                      <a:prstGeom prst="rect">
                        <a:avLst/>
                      </a:prstGeom>
                    </p:spPr>
                  </p:pic>
                </p:oleObj>
              </mc:Fallback>
            </mc:AlternateContent>
          </a:graphicData>
        </a:graphic>
      </p:graphicFrame>
    </p:spTree>
    <p:extLst>
      <p:ext uri="{BB962C8B-B14F-4D97-AF65-F5344CB8AC3E}">
        <p14:creationId xmlns:p14="http://schemas.microsoft.com/office/powerpoint/2010/main" val="31777491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Hierarchy of Controls pt. 3</a:t>
            </a:r>
          </a:p>
        </p:txBody>
      </p:sp>
      <p:sp>
        <p:nvSpPr>
          <p:cNvPr id="3" name="Content Placeholder 2"/>
          <p:cNvSpPr>
            <a:spLocks noGrp="1"/>
          </p:cNvSpPr>
          <p:nvPr>
            <p:ph idx="1"/>
          </p:nvPr>
        </p:nvSpPr>
        <p:spPr/>
        <p:txBody>
          <a:bodyPr>
            <a:noAutofit/>
          </a:bodyPr>
          <a:lstStyle/>
          <a:p>
            <a:pPr marL="0" indent="0">
              <a:buNone/>
            </a:pPr>
            <a:r>
              <a:rPr lang="en-US" b="1" dirty="0">
                <a:solidFill>
                  <a:srgbClr val="C00000"/>
                </a:solidFill>
              </a:rPr>
              <a:t>Administrative Controls</a:t>
            </a:r>
          </a:p>
          <a:p>
            <a:r>
              <a:rPr lang="en-US" dirty="0">
                <a:solidFill>
                  <a:srgbClr val="C00000"/>
                </a:solidFill>
              </a:rPr>
              <a:t>Social Distancing</a:t>
            </a:r>
          </a:p>
          <a:p>
            <a:r>
              <a:rPr lang="en-US" dirty="0"/>
              <a:t>Use signage floor and wall markings </a:t>
            </a:r>
            <a:br>
              <a:rPr lang="en-US" dirty="0"/>
            </a:br>
            <a:r>
              <a:rPr lang="en-US" dirty="0"/>
              <a:t>to promote distancing</a:t>
            </a:r>
          </a:p>
          <a:p>
            <a:r>
              <a:rPr lang="en-US" dirty="0"/>
              <a:t>Stagger Schedules</a:t>
            </a:r>
          </a:p>
          <a:p>
            <a:r>
              <a:rPr lang="en-US" dirty="0"/>
              <a:t>Work from Home</a:t>
            </a:r>
          </a:p>
          <a:p>
            <a:r>
              <a:rPr lang="en-US" dirty="0">
                <a:solidFill>
                  <a:srgbClr val="C00000"/>
                </a:solidFill>
              </a:rPr>
              <a:t>Proper Hand Hygiene or sanitizer</a:t>
            </a:r>
          </a:p>
          <a:p>
            <a:r>
              <a:rPr lang="en-US" dirty="0">
                <a:solidFill>
                  <a:srgbClr val="C00000"/>
                </a:solidFill>
              </a:rPr>
              <a:t>Do not touch eyes, nose, mouth, and face</a:t>
            </a:r>
          </a:p>
          <a:p>
            <a:endParaRPr lang="en-US" dirty="0"/>
          </a:p>
          <a:p>
            <a:pPr marL="0" indent="0">
              <a:buNone/>
            </a:pPr>
            <a:br>
              <a:rPr lang="en-US" b="1" dirty="0"/>
            </a:br>
            <a:endParaRPr lang="en-US" dirty="0"/>
          </a:p>
        </p:txBody>
      </p:sp>
      <p:pic>
        <p:nvPicPr>
          <p:cNvPr id="7" name="Picture 6">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1271" y="2048907"/>
            <a:ext cx="3682721" cy="3682721"/>
          </a:xfrm>
          <a:prstGeom prst="rect">
            <a:avLst/>
          </a:prstGeom>
        </p:spPr>
      </p:pic>
    </p:spTree>
    <p:extLst>
      <p:ext uri="{BB962C8B-B14F-4D97-AF65-F5344CB8AC3E}">
        <p14:creationId xmlns:p14="http://schemas.microsoft.com/office/powerpoint/2010/main" val="15855326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Hierarchy of Controls pt.4</a:t>
            </a:r>
          </a:p>
        </p:txBody>
      </p:sp>
      <p:sp>
        <p:nvSpPr>
          <p:cNvPr id="3" name="Content Placeholder 2"/>
          <p:cNvSpPr>
            <a:spLocks noGrp="1"/>
          </p:cNvSpPr>
          <p:nvPr>
            <p:ph idx="1"/>
          </p:nvPr>
        </p:nvSpPr>
        <p:spPr/>
        <p:txBody>
          <a:bodyPr>
            <a:noAutofit/>
          </a:bodyPr>
          <a:lstStyle/>
          <a:p>
            <a:pPr marL="0" indent="0">
              <a:buNone/>
            </a:pPr>
            <a:r>
              <a:rPr lang="en-US" b="1" dirty="0">
                <a:solidFill>
                  <a:srgbClr val="C00000"/>
                </a:solidFill>
              </a:rPr>
              <a:t>Administrative Controls</a:t>
            </a:r>
          </a:p>
          <a:p>
            <a:r>
              <a:rPr lang="en-US" dirty="0"/>
              <a:t>Cough and Sneeze Etiquette Procedure </a:t>
            </a:r>
          </a:p>
          <a:p>
            <a:r>
              <a:rPr lang="en-US" dirty="0"/>
              <a:t>Disinfection procedures</a:t>
            </a:r>
          </a:p>
          <a:p>
            <a:r>
              <a:rPr lang="en-US" dirty="0"/>
              <a:t>Health monitoring</a:t>
            </a:r>
          </a:p>
          <a:p>
            <a:endParaRPr lang="en-US" dirty="0"/>
          </a:p>
          <a:p>
            <a:pPr marL="0" indent="0">
              <a:buNone/>
            </a:pPr>
            <a:br>
              <a:rPr lang="en-US" b="1" dirty="0"/>
            </a:br>
            <a:endParaRPr lang="en-US" dirty="0"/>
          </a:p>
        </p:txBody>
      </p:sp>
      <p:pic>
        <p:nvPicPr>
          <p:cNvPr id="7" name="Picture 6" descr="Keep your hands clea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91976" y="2178120"/>
            <a:ext cx="2437203" cy="3765479"/>
          </a:xfrm>
          <a:prstGeom prst="rect">
            <a:avLst/>
          </a:prstGeom>
        </p:spPr>
      </p:pic>
      <p:pic>
        <p:nvPicPr>
          <p:cNvPr id="8" name="Picture 7" descr="Cover your cough on sneeze with a tissue, then throw the tissue in the trash and wash your hand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3899" y="2594919"/>
            <a:ext cx="3015465" cy="3015465"/>
          </a:xfrm>
          <a:prstGeom prst="rect">
            <a:avLst/>
          </a:prstGeom>
        </p:spPr>
      </p:pic>
    </p:spTree>
    <p:extLst>
      <p:ext uri="{BB962C8B-B14F-4D97-AF65-F5344CB8AC3E}">
        <p14:creationId xmlns:p14="http://schemas.microsoft.com/office/powerpoint/2010/main" val="35623957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Hierarchy of Controls pt. 5</a:t>
            </a:r>
          </a:p>
        </p:txBody>
      </p:sp>
      <p:sp>
        <p:nvSpPr>
          <p:cNvPr id="3" name="Content Placeholder 2"/>
          <p:cNvSpPr>
            <a:spLocks noGrp="1"/>
          </p:cNvSpPr>
          <p:nvPr>
            <p:ph idx="1"/>
          </p:nvPr>
        </p:nvSpPr>
        <p:spPr/>
        <p:txBody>
          <a:bodyPr>
            <a:normAutofit/>
          </a:bodyPr>
          <a:lstStyle/>
          <a:p>
            <a:pPr marL="0" indent="0">
              <a:buNone/>
            </a:pPr>
            <a:r>
              <a:rPr lang="en-US" b="1" dirty="0">
                <a:solidFill>
                  <a:srgbClr val="C00000"/>
                </a:solidFill>
              </a:rPr>
              <a:t>PPE</a:t>
            </a:r>
          </a:p>
          <a:p>
            <a:r>
              <a:rPr lang="en-US" dirty="0"/>
              <a:t>Respirators (N95)</a:t>
            </a:r>
          </a:p>
          <a:p>
            <a:r>
              <a:rPr lang="en-US" dirty="0"/>
              <a:t>Cloth mask</a:t>
            </a:r>
          </a:p>
          <a:p>
            <a:r>
              <a:rPr lang="en-US" dirty="0"/>
              <a:t>Gloves</a:t>
            </a:r>
          </a:p>
          <a:p>
            <a:r>
              <a:rPr lang="en-US" dirty="0"/>
              <a:t>Face shield</a:t>
            </a:r>
          </a:p>
        </p:txBody>
      </p: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3275" y="2276789"/>
            <a:ext cx="2903136" cy="2903136"/>
          </a:xfrm>
          <a:prstGeom prst="rect">
            <a:avLst/>
          </a:prstGeom>
        </p:spPr>
      </p:pic>
      <p:graphicFrame>
        <p:nvGraphicFramePr>
          <p:cNvPr id="6" name="Object 5" descr="Various PPE"/>
          <p:cNvGraphicFramePr>
            <a:graphicFrameLocks noChangeAspect="1"/>
          </p:cNvGraphicFramePr>
          <p:nvPr>
            <p:extLst>
              <p:ext uri="{D42A27DB-BD31-4B8C-83A1-F6EECF244321}">
                <p14:modId xmlns:p14="http://schemas.microsoft.com/office/powerpoint/2010/main" val="1032002890"/>
              </p:ext>
            </p:extLst>
          </p:nvPr>
        </p:nvGraphicFramePr>
        <p:xfrm>
          <a:off x="5737608" y="3141145"/>
          <a:ext cx="2863781" cy="2863781"/>
        </p:xfrm>
        <a:graphic>
          <a:graphicData uri="http://schemas.openxmlformats.org/presentationml/2006/ole">
            <mc:AlternateContent xmlns:mc="http://schemas.openxmlformats.org/markup-compatibility/2006">
              <mc:Choice xmlns:v="urn:schemas-microsoft-com:vml" Requires="v">
                <p:oleObj spid="_x0000_s20620" r:id="rId4" imgW="7619040" imgH="7619040" progId="">
                  <p:embed/>
                </p:oleObj>
              </mc:Choice>
              <mc:Fallback>
                <p:oleObj r:id="rId4" imgW="7619040" imgH="7619040" progId="">
                  <p:embed/>
                  <p:pic>
                    <p:nvPicPr>
                      <p:cNvPr id="0" name=""/>
                      <p:cNvPicPr/>
                      <p:nvPr/>
                    </p:nvPicPr>
                    <p:blipFill>
                      <a:blip r:embed="rId5"/>
                      <a:stretch>
                        <a:fillRect/>
                      </a:stretch>
                    </p:blipFill>
                    <p:spPr>
                      <a:xfrm>
                        <a:off x="5737608" y="3141145"/>
                        <a:ext cx="2863781" cy="2863781"/>
                      </a:xfrm>
                      <a:prstGeom prst="rect">
                        <a:avLst/>
                      </a:prstGeom>
                    </p:spPr>
                  </p:pic>
                </p:oleObj>
              </mc:Fallback>
            </mc:AlternateContent>
          </a:graphicData>
        </a:graphic>
      </p:graphicFrame>
      <p:pic>
        <p:nvPicPr>
          <p:cNvPr id="7" name="Picture 6" descr="N95 mask"/>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9347" y="1824821"/>
            <a:ext cx="1798657" cy="1359945"/>
          </a:xfrm>
          <a:prstGeom prst="rect">
            <a:avLst/>
          </a:prstGeom>
        </p:spPr>
      </p:pic>
    </p:spTree>
    <p:extLst>
      <p:ext uri="{BB962C8B-B14F-4D97-AF65-F5344CB8AC3E}">
        <p14:creationId xmlns:p14="http://schemas.microsoft.com/office/powerpoint/2010/main" val="18841241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wear a cloth mask?</a:t>
            </a:r>
          </a:p>
        </p:txBody>
      </p:sp>
      <p:sp>
        <p:nvSpPr>
          <p:cNvPr id="3" name="Content Placeholder 2"/>
          <p:cNvSpPr>
            <a:spLocks noGrp="1"/>
          </p:cNvSpPr>
          <p:nvPr>
            <p:ph idx="1"/>
          </p:nvPr>
        </p:nvSpPr>
        <p:spPr>
          <a:xfrm>
            <a:off x="257047" y="2594919"/>
            <a:ext cx="5530804" cy="3601344"/>
          </a:xfrm>
        </p:spPr>
        <p:txBody>
          <a:bodyPr>
            <a:normAutofit/>
          </a:bodyPr>
          <a:lstStyle/>
          <a:p>
            <a:r>
              <a:rPr lang="en-US" dirty="0"/>
              <a:t>To protect yourself from inhaling virus-containing particles</a:t>
            </a:r>
          </a:p>
          <a:p>
            <a:r>
              <a:rPr lang="en-US" dirty="0"/>
              <a:t>To limit the number of virus-containing particles exhaled by infected (potentially asymptomatic) individuals</a:t>
            </a:r>
          </a:p>
          <a:p>
            <a:r>
              <a:rPr lang="en-US" dirty="0"/>
              <a:t>Cloth masks reduce the number of virus-containing droplets exhaled by infected people</a:t>
            </a:r>
          </a:p>
        </p:txBody>
      </p:sp>
      <p:pic>
        <p:nvPicPr>
          <p:cNvPr id="6" name="Picture 5" descr="An image showing the transmission of breath from two people facing each other without masks, with one wearing a mask, and with both wearing a mask.">
            <a:extLst>
              <a:ext uri="{FF2B5EF4-FFF2-40B4-BE49-F238E27FC236}">
                <a16:creationId xmlns:a16="http://schemas.microsoft.com/office/drawing/2014/main" id="{17CBD229-A803-41C8-BC4B-BA28441BBB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4935" y="1879042"/>
            <a:ext cx="3146339" cy="4024122"/>
          </a:xfrm>
          <a:prstGeom prst="rect">
            <a:avLst/>
          </a:prstGeom>
        </p:spPr>
      </p:pic>
      <p:pic>
        <p:nvPicPr>
          <p:cNvPr id="18537" name="Picture 1" descr="an image showing the difference in the transmission probability of COVID-19 depending on masks.  With no mask on carrier or healthy contact, the probability is, 90%. if the carrier is not wearing mask, but health contact is, the probability is 70%. If the carrier is wearing a mask but the healthy contact is not, the probability of transmission is 5%.  If both the carrier and healthy contact are wearing masks, the risk of transmission if only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9409" y="2048907"/>
            <a:ext cx="3106203" cy="3462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19291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046" y="1683147"/>
            <a:ext cx="11811024" cy="731520"/>
          </a:xfrm>
        </p:spPr>
        <p:txBody>
          <a:bodyPr>
            <a:normAutofit fontScale="90000"/>
          </a:bodyPr>
          <a:lstStyle/>
          <a:p>
            <a:r>
              <a:rPr lang="en-US" dirty="0">
                <a:solidFill>
                  <a:srgbClr val="C00000"/>
                </a:solidFill>
              </a:rPr>
              <a:t>REMEMBER</a:t>
            </a:r>
            <a:r>
              <a:rPr lang="en-US" dirty="0"/>
              <a:t> – It’s not one thing, it is applying all to prevent spread and</a:t>
            </a:r>
            <a:br>
              <a:rPr lang="en-US" dirty="0"/>
            </a:br>
            <a:r>
              <a:rPr lang="en-US" dirty="0"/>
              <a:t>                             possible exposure!!</a:t>
            </a:r>
          </a:p>
        </p:txBody>
      </p:sp>
      <p:sp>
        <p:nvSpPr>
          <p:cNvPr id="3" name="Content Placeholder 2"/>
          <p:cNvSpPr>
            <a:spLocks noGrp="1"/>
          </p:cNvSpPr>
          <p:nvPr>
            <p:ph idx="1"/>
          </p:nvPr>
        </p:nvSpPr>
        <p:spPr>
          <a:xfrm>
            <a:off x="257047" y="2594919"/>
            <a:ext cx="7489924" cy="3601344"/>
          </a:xfrm>
        </p:spPr>
        <p:txBody>
          <a:bodyPr>
            <a:normAutofit/>
          </a:bodyPr>
          <a:lstStyle/>
          <a:p>
            <a:pPr>
              <a:spcBef>
                <a:spcPts val="1200"/>
              </a:spcBef>
            </a:pPr>
            <a:r>
              <a:rPr lang="en-US" dirty="0"/>
              <a:t>Use of </a:t>
            </a:r>
            <a:r>
              <a:rPr lang="en-US" dirty="0">
                <a:solidFill>
                  <a:srgbClr val="D01E2B"/>
                </a:solidFill>
              </a:rPr>
              <a:t>cloth masks </a:t>
            </a:r>
          </a:p>
          <a:p>
            <a:pPr>
              <a:spcBef>
                <a:spcPts val="1200"/>
              </a:spcBef>
            </a:pPr>
            <a:r>
              <a:rPr lang="en-US" dirty="0"/>
              <a:t>Use of </a:t>
            </a:r>
            <a:r>
              <a:rPr lang="en-US" dirty="0">
                <a:solidFill>
                  <a:srgbClr val="C00000"/>
                </a:solidFill>
              </a:rPr>
              <a:t>social distancing</a:t>
            </a:r>
          </a:p>
          <a:p>
            <a:pPr>
              <a:spcBef>
                <a:spcPts val="1200"/>
              </a:spcBef>
            </a:pPr>
            <a:r>
              <a:rPr lang="en-US" dirty="0"/>
              <a:t>Regularly </a:t>
            </a:r>
            <a:r>
              <a:rPr lang="en-US" dirty="0">
                <a:solidFill>
                  <a:srgbClr val="C00000"/>
                </a:solidFill>
              </a:rPr>
              <a:t>washing hands </a:t>
            </a:r>
            <a:r>
              <a:rPr lang="en-US" dirty="0"/>
              <a:t>with soap and water for 20 seconds</a:t>
            </a:r>
          </a:p>
          <a:p>
            <a:pPr>
              <a:spcBef>
                <a:spcPts val="1200"/>
              </a:spcBef>
            </a:pPr>
            <a:r>
              <a:rPr lang="en-US" dirty="0"/>
              <a:t>Use of </a:t>
            </a:r>
            <a:r>
              <a:rPr lang="en-US" dirty="0">
                <a:solidFill>
                  <a:srgbClr val="C00000"/>
                </a:solidFill>
              </a:rPr>
              <a:t>hand sanitizer </a:t>
            </a:r>
            <a:r>
              <a:rPr lang="en-US" dirty="0"/>
              <a:t>with at least 70% alcohol</a:t>
            </a:r>
          </a:p>
          <a:p>
            <a:pPr>
              <a:spcBef>
                <a:spcPts val="1200"/>
              </a:spcBef>
              <a:buClr>
                <a:srgbClr val="1C4483"/>
              </a:buClr>
            </a:pPr>
            <a:r>
              <a:rPr lang="en-US" dirty="0">
                <a:solidFill>
                  <a:srgbClr val="C00000"/>
                </a:solidFill>
              </a:rPr>
              <a:t>Clean, sanitize and disinfect surfaces </a:t>
            </a:r>
            <a:r>
              <a:rPr lang="en-US" dirty="0"/>
              <a:t>of equipment, tools, and or items that are touched regularly </a:t>
            </a:r>
          </a:p>
          <a:p>
            <a:pPr>
              <a:spcBef>
                <a:spcPts val="1200"/>
              </a:spcBef>
              <a:buClr>
                <a:srgbClr val="1C4483"/>
              </a:buClr>
            </a:pPr>
            <a:r>
              <a:rPr lang="en-US" dirty="0"/>
              <a:t>Ensure proper </a:t>
            </a:r>
            <a:r>
              <a:rPr lang="en-US" dirty="0">
                <a:solidFill>
                  <a:srgbClr val="C00000"/>
                </a:solidFill>
              </a:rPr>
              <a:t>ventilation</a:t>
            </a:r>
          </a:p>
          <a:p>
            <a:pPr>
              <a:spcBef>
                <a:spcPts val="1200"/>
              </a:spcBef>
              <a:buClr>
                <a:srgbClr val="1C4483"/>
              </a:buClr>
            </a:pPr>
            <a:endParaRPr lang="en-US" dirty="0"/>
          </a:p>
          <a:p>
            <a:pPr>
              <a:spcBef>
                <a:spcPts val="1200"/>
              </a:spcBef>
            </a:pPr>
            <a:endParaRPr lang="en-US" dirty="0"/>
          </a:p>
          <a:p>
            <a:pPr>
              <a:spcBef>
                <a:spcPts val="1200"/>
              </a:spcBef>
            </a:pPr>
            <a:endParaRPr lang="en-US" dirty="0"/>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63423" y="2276789"/>
            <a:ext cx="1832987" cy="1832987"/>
          </a:xfrm>
          <a:prstGeom prst="rect">
            <a:avLst/>
          </a:prstGeom>
        </p:spPr>
      </p:pic>
      <p:graphicFrame>
        <p:nvGraphicFramePr>
          <p:cNvPr id="5" name="Object 4">
            <a:extLs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3712110275"/>
              </p:ext>
            </p:extLst>
          </p:nvPr>
        </p:nvGraphicFramePr>
        <p:xfrm>
          <a:off x="8108885" y="4538747"/>
          <a:ext cx="2200550" cy="1174791"/>
        </p:xfrm>
        <a:graphic>
          <a:graphicData uri="http://schemas.openxmlformats.org/presentationml/2006/ole">
            <mc:AlternateContent xmlns:mc="http://schemas.openxmlformats.org/markup-compatibility/2006">
              <mc:Choice xmlns:v="urn:schemas-microsoft-com:vml" Requires="v">
                <p:oleObj spid="_x0000_s30781" r:id="rId4" imgW="6399720" imgH="3415680" progId="">
                  <p:embed/>
                </p:oleObj>
              </mc:Choice>
              <mc:Fallback>
                <p:oleObj r:id="rId4" imgW="6399720" imgH="3415680" progId="">
                  <p:embed/>
                  <p:pic>
                    <p:nvPicPr>
                      <p:cNvPr id="0" name=""/>
                      <p:cNvPicPr/>
                      <p:nvPr/>
                    </p:nvPicPr>
                    <p:blipFill>
                      <a:blip r:embed="rId5"/>
                      <a:stretch>
                        <a:fillRect/>
                      </a:stretch>
                    </p:blipFill>
                    <p:spPr>
                      <a:xfrm>
                        <a:off x="8108885" y="4538747"/>
                        <a:ext cx="2200550" cy="1174791"/>
                      </a:xfrm>
                      <a:prstGeom prst="rect">
                        <a:avLst/>
                      </a:prstGeom>
                    </p:spPr>
                  </p:pic>
                </p:oleObj>
              </mc:Fallback>
            </mc:AlternateContent>
          </a:graphicData>
        </a:graphic>
      </p:graphicFrame>
      <p:pic>
        <p:nvPicPr>
          <p:cNvPr id="7" name="Picture 6">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71349" y="4179783"/>
            <a:ext cx="1225061" cy="1892720"/>
          </a:xfrm>
          <a:prstGeom prst="rect">
            <a:avLst/>
          </a:prstGeom>
        </p:spPr>
      </p:pic>
      <p:pic>
        <p:nvPicPr>
          <p:cNvPr id="8" name="Picture 2">
            <a:extLst>
              <a:ext uri="{C183D7F6-B498-43B3-948B-1728B52AA6E4}">
                <adec:decorative xmlns:adec="http://schemas.microsoft.com/office/drawing/2017/decorative" val="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65954" y="2306603"/>
            <a:ext cx="1078485" cy="1081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712453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utting on and Taking off a Mask">
            <a:hlinkClick r:id="" action="ppaction://media"/>
            <a:extLst>
              <a:ext uri="{C183D7F6-B498-43B3-948B-1728B52AA6E4}">
                <adec:decorative xmlns:adec="http://schemas.microsoft.com/office/drawing/2017/decorative" val="1"/>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D73D2678-FE56-4C49-BBB1-050D4F8D45E5}" label="DonningDoffing" lang="" r:embed="rId5"/>
                        </p173:trackLst>
                      </p173:tracksInfo>
                    </p:ext>
                  </p14:extLst>
                </p14:media>
              </p:ext>
            </p:extLst>
          </p:nvPr>
        </p:nvPicPr>
        <p:blipFill>
          <a:blip r:embed="rId6"/>
          <a:stretch>
            <a:fillRect/>
          </a:stretch>
        </p:blipFill>
        <p:spPr>
          <a:xfrm>
            <a:off x="3111928" y="2465798"/>
            <a:ext cx="5032053" cy="2830530"/>
          </a:xfrm>
          <a:prstGeom prst="rect">
            <a:avLst/>
          </a:prstGeom>
        </p:spPr>
      </p:pic>
      <p:sp>
        <p:nvSpPr>
          <p:cNvPr id="2" name="Title 1">
            <a:extLst>
              <a:ext uri="{FF2B5EF4-FFF2-40B4-BE49-F238E27FC236}">
                <a16:creationId xmlns:a16="http://schemas.microsoft.com/office/drawing/2014/main" id="{669AA4ED-F60D-4F04-8C20-72C681421946}"/>
              </a:ext>
              <a:ext uri="{C183D7F6-B498-43B3-948B-1728B52AA6E4}">
                <adec:decorative xmlns:adec="http://schemas.microsoft.com/office/drawing/2017/decorative" val="0"/>
              </a:ext>
            </a:extLst>
          </p:cNvPr>
          <p:cNvSpPr>
            <a:spLocks noGrp="1"/>
          </p:cNvSpPr>
          <p:nvPr>
            <p:ph type="title" idx="4294967295"/>
          </p:nvPr>
        </p:nvSpPr>
        <p:spPr>
          <a:xfrm>
            <a:off x="345040" y="6339154"/>
            <a:ext cx="3749744" cy="369333"/>
          </a:xfrm>
          <a:prstGeom prst="rect">
            <a:avLst/>
          </a:prstGeom>
        </p:spPr>
        <p:txBody>
          <a:bodyPr/>
          <a:lstStyle/>
          <a:p>
            <a:pPr rtl="0" eaLnBrk="1" latinLnBrk="0" hangingPunct="1"/>
            <a:r>
              <a:rPr lang="en-US" sz="1800" b="1" kern="1200" dirty="0">
                <a:solidFill>
                  <a:srgbClr val="1C4483"/>
                </a:solidFill>
                <a:effectLst/>
                <a:latin typeface="Arial" panose="020B0604020202020204" pitchFamily="34" charset="0"/>
                <a:ea typeface="+mn-ea"/>
                <a:cs typeface="Arial" panose="020B0604020202020204" pitchFamily="34" charset="0"/>
              </a:rPr>
              <a:t>Putting on and taking off a mask</a:t>
            </a:r>
            <a:endParaRPr lang="en-US" dirty="0">
              <a:effectLst/>
            </a:endParaRPr>
          </a:p>
          <a:p>
            <a:endParaRPr lang="en-US" dirty="0"/>
          </a:p>
        </p:txBody>
      </p:sp>
    </p:spTree>
    <p:extLst>
      <p:ext uri="{BB962C8B-B14F-4D97-AF65-F5344CB8AC3E}">
        <p14:creationId xmlns:p14="http://schemas.microsoft.com/office/powerpoint/2010/main" val="11831932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42424">
                <p:cTn id="7" fill="hold" display="0">
                  <p:stCondLst>
                    <p:cond delay="indefinite"/>
                  </p:stCondLst>
                </p:cTn>
                <p:tgtEl>
                  <p:spTgt spid="4"/>
                </p:tgtEl>
              </p:cMediaNode>
            </p:vide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Mental health &amp; stress</a:t>
            </a:r>
          </a:p>
        </p:txBody>
      </p:sp>
      <p:sp>
        <p:nvSpPr>
          <p:cNvPr id="3" name="Content Placeholder 2"/>
          <p:cNvSpPr>
            <a:spLocks noGrp="1"/>
          </p:cNvSpPr>
          <p:nvPr>
            <p:ph idx="1"/>
          </p:nvPr>
        </p:nvSpPr>
        <p:spPr>
          <a:xfrm>
            <a:off x="257046" y="2607798"/>
            <a:ext cx="9369839" cy="3601344"/>
          </a:xfrm>
        </p:spPr>
        <p:txBody>
          <a:bodyPr>
            <a:normAutofit fontScale="92500" lnSpcReduction="10000"/>
          </a:bodyPr>
          <a:lstStyle/>
          <a:p>
            <a:pPr marL="0" indent="0">
              <a:spcBef>
                <a:spcPts val="1200"/>
              </a:spcBef>
              <a:buNone/>
            </a:pPr>
            <a:r>
              <a:rPr lang="en-US" b="1" dirty="0">
                <a:solidFill>
                  <a:srgbClr val="C00000"/>
                </a:solidFill>
              </a:rPr>
              <a:t>As the number of cases of COVID-19 increase, so does the associated anxiety and stress. Consider the following steps:</a:t>
            </a:r>
          </a:p>
          <a:p>
            <a:pPr>
              <a:spcBef>
                <a:spcPts val="1200"/>
              </a:spcBef>
            </a:pPr>
            <a:r>
              <a:rPr lang="en-US" b="1" dirty="0"/>
              <a:t>Use your smart phone </a:t>
            </a:r>
            <a:r>
              <a:rPr lang="en-US" dirty="0"/>
              <a:t>to stay connected to family and friends. Shift from texting to voice or video calling to feel more connected</a:t>
            </a:r>
          </a:p>
          <a:p>
            <a:pPr>
              <a:spcBef>
                <a:spcPts val="1200"/>
              </a:spcBef>
            </a:pPr>
            <a:r>
              <a:rPr lang="en-US" b="1" dirty="0"/>
              <a:t>Keep comfortable.</a:t>
            </a:r>
            <a:r>
              <a:rPr lang="en-US" dirty="0"/>
              <a:t> Do more of the things you enjoy doing at home</a:t>
            </a:r>
          </a:p>
          <a:p>
            <a:pPr>
              <a:spcBef>
                <a:spcPts val="1200"/>
              </a:spcBef>
            </a:pPr>
            <a:r>
              <a:rPr lang="en-US" b="1" dirty="0"/>
              <a:t>Practice stress relief </a:t>
            </a:r>
            <a:r>
              <a:rPr lang="en-US" dirty="0"/>
              <a:t>whenever you feel anxiety building – do some deep breathing, exercise, read, whatever works for you</a:t>
            </a:r>
          </a:p>
          <a:p>
            <a:pPr>
              <a:spcBef>
                <a:spcPts val="1200"/>
              </a:spcBef>
            </a:pPr>
            <a:r>
              <a:rPr lang="en-US" b="1" dirty="0"/>
              <a:t>Avoid unhealthy behavior </a:t>
            </a:r>
            <a:r>
              <a:rPr lang="en-US" dirty="0"/>
              <a:t>such as excess drinking – that will just increase your anxiety afterwards</a:t>
            </a:r>
          </a:p>
          <a:p>
            <a:pPr>
              <a:spcBef>
                <a:spcPts val="1200"/>
              </a:spcBef>
            </a:pPr>
            <a:r>
              <a:rPr lang="en-US" b="1" dirty="0"/>
              <a:t>Keep looking forward</a:t>
            </a:r>
            <a:r>
              <a:rPr lang="en-US" dirty="0"/>
              <a:t>. Make some plans for six months down the road</a:t>
            </a:r>
          </a:p>
          <a:p>
            <a:pPr>
              <a:spcBef>
                <a:spcPts val="1200"/>
              </a:spcBef>
            </a:pPr>
            <a:endParaRPr lang="en-US" dirty="0"/>
          </a:p>
          <a:p>
            <a:pPr>
              <a:spcBef>
                <a:spcPts val="1200"/>
              </a:spcBef>
            </a:pPr>
            <a:endParaRPr lang="en-US" dirty="0"/>
          </a:p>
        </p:txBody>
      </p:sp>
      <p:graphicFrame>
        <p:nvGraphicFramePr>
          <p:cNvPr id="4" name="Object 3" descr="A woman jogging with a face mask on"/>
          <p:cNvGraphicFramePr>
            <a:graphicFrameLocks noChangeAspect="1"/>
          </p:cNvGraphicFramePr>
          <p:nvPr>
            <p:extLst>
              <p:ext uri="{D42A27DB-BD31-4B8C-83A1-F6EECF244321}">
                <p14:modId xmlns:p14="http://schemas.microsoft.com/office/powerpoint/2010/main" val="2003364706"/>
              </p:ext>
            </p:extLst>
          </p:nvPr>
        </p:nvGraphicFramePr>
        <p:xfrm>
          <a:off x="9362678" y="2584003"/>
          <a:ext cx="2606840" cy="1811588"/>
        </p:xfrm>
        <a:graphic>
          <a:graphicData uri="http://schemas.openxmlformats.org/presentationml/2006/ole">
            <mc:AlternateContent xmlns:mc="http://schemas.openxmlformats.org/markup-compatibility/2006">
              <mc:Choice xmlns:v="urn:schemas-microsoft-com:vml" Requires="v">
                <p:oleObj spid="_x0000_s26720" r:id="rId4" imgW="7619040" imgH="5294880" progId="">
                  <p:embed/>
                </p:oleObj>
              </mc:Choice>
              <mc:Fallback>
                <p:oleObj r:id="rId4" imgW="7619040" imgH="5294880" progId="">
                  <p:embed/>
                  <p:pic>
                    <p:nvPicPr>
                      <p:cNvPr id="0" name=""/>
                      <p:cNvPicPr/>
                      <p:nvPr/>
                    </p:nvPicPr>
                    <p:blipFill>
                      <a:blip r:embed="rId5"/>
                      <a:stretch>
                        <a:fillRect/>
                      </a:stretch>
                    </p:blipFill>
                    <p:spPr>
                      <a:xfrm>
                        <a:off x="9362678" y="2584003"/>
                        <a:ext cx="2606840" cy="1811588"/>
                      </a:xfrm>
                      <a:prstGeom prst="rect">
                        <a:avLst/>
                      </a:prstGeom>
                    </p:spPr>
                  </p:pic>
                </p:oleObj>
              </mc:Fallback>
            </mc:AlternateContent>
          </a:graphicData>
        </a:graphic>
      </p:graphicFrame>
    </p:spTree>
    <p:extLst>
      <p:ext uri="{BB962C8B-B14F-4D97-AF65-F5344CB8AC3E}">
        <p14:creationId xmlns:p14="http://schemas.microsoft.com/office/powerpoint/2010/main" val="42106474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Workplace Guidance</a:t>
            </a:r>
          </a:p>
        </p:txBody>
      </p:sp>
      <p:graphicFrame>
        <p:nvGraphicFramePr>
          <p:cNvPr id="4" name="Content Placeholder 3" descr="A link to open the Guidance on Preparing Workplaces for COVID-19">
            <a:hlinkClick r:id="" action="ppaction://ole?verb=0"/>
          </p:cNvPr>
          <p:cNvGraphicFramePr>
            <a:graphicFrameLocks noGrp="1" noChangeAspect="1"/>
          </p:cNvGraphicFramePr>
          <p:nvPr>
            <p:ph idx="1"/>
            <p:extLst>
              <p:ext uri="{D42A27DB-BD31-4B8C-83A1-F6EECF244321}">
                <p14:modId xmlns:p14="http://schemas.microsoft.com/office/powerpoint/2010/main" val="4155609853"/>
              </p:ext>
            </p:extLst>
          </p:nvPr>
        </p:nvGraphicFramePr>
        <p:xfrm>
          <a:off x="7338595" y="1938383"/>
          <a:ext cx="2330450" cy="3600450"/>
        </p:xfrm>
        <a:graphic>
          <a:graphicData uri="http://schemas.openxmlformats.org/presentationml/2006/ole">
            <mc:AlternateContent xmlns:mc="http://schemas.openxmlformats.org/markup-compatibility/2006">
              <mc:Choice xmlns:v="urn:schemas-microsoft-com:vml" Requires="v">
                <p:oleObj spid="_x0000_s28766" name="Acrobat Document" r:id="rId3" imgW="3771900" imgH="5829300" progId="Acrobat.Document.DC">
                  <p:embed/>
                </p:oleObj>
              </mc:Choice>
              <mc:Fallback>
                <p:oleObj name="Acrobat Document" r:id="rId3" imgW="3771900" imgH="5829300" progId="Acrobat.Document.DC">
                  <p:embed/>
                  <p:pic>
                    <p:nvPicPr>
                      <p:cNvPr id="0" name=""/>
                      <p:cNvPicPr/>
                      <p:nvPr/>
                    </p:nvPicPr>
                    <p:blipFill>
                      <a:blip r:embed="rId4"/>
                      <a:stretch>
                        <a:fillRect/>
                      </a:stretch>
                    </p:blipFill>
                    <p:spPr>
                      <a:xfrm>
                        <a:off x="7338595" y="1938383"/>
                        <a:ext cx="2330450" cy="3600450"/>
                      </a:xfrm>
                      <a:prstGeom prst="rect">
                        <a:avLst/>
                      </a:prstGeom>
                    </p:spPr>
                  </p:pic>
                </p:oleObj>
              </mc:Fallback>
            </mc:AlternateContent>
          </a:graphicData>
        </a:graphic>
      </p:graphicFrame>
      <p:sp>
        <p:nvSpPr>
          <p:cNvPr id="5" name="TextBox 4"/>
          <p:cNvSpPr txBox="1"/>
          <p:nvPr/>
        </p:nvSpPr>
        <p:spPr>
          <a:xfrm>
            <a:off x="7099429" y="5538833"/>
            <a:ext cx="2808782" cy="338554"/>
          </a:xfrm>
          <a:prstGeom prst="rect">
            <a:avLst/>
          </a:prstGeom>
          <a:noFill/>
        </p:spPr>
        <p:txBody>
          <a:bodyPr wrap="none" rtlCol="0">
            <a:spAutoFit/>
          </a:bodyPr>
          <a:lstStyle/>
          <a:p>
            <a:r>
              <a:rPr lang="en-US" sz="1600" b="1" dirty="0">
                <a:solidFill>
                  <a:srgbClr val="FF0000"/>
                </a:solidFill>
                <a:latin typeface="Arial" panose="020B0604020202020204" pitchFamily="34" charset="0"/>
                <a:cs typeface="Arial" panose="020B0604020202020204" pitchFamily="34" charset="0"/>
              </a:rPr>
              <a:t>Click on image to open pdf</a:t>
            </a:r>
          </a:p>
        </p:txBody>
      </p:sp>
    </p:spTree>
    <p:extLst>
      <p:ext uri="{BB962C8B-B14F-4D97-AF65-F5344CB8AC3E}">
        <p14:creationId xmlns:p14="http://schemas.microsoft.com/office/powerpoint/2010/main" val="25010463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solidFill>
                  <a:srgbClr val="D3222A"/>
                </a:solidFill>
              </a:rPr>
              <a:t>About the Teamsters</a:t>
            </a:r>
            <a:endParaRPr lang="en-US" dirty="0"/>
          </a:p>
        </p:txBody>
      </p:sp>
      <p:sp>
        <p:nvSpPr>
          <p:cNvPr id="3" name="Content Placeholder 2"/>
          <p:cNvSpPr>
            <a:spLocks noGrp="1"/>
          </p:cNvSpPr>
          <p:nvPr>
            <p:ph idx="1"/>
          </p:nvPr>
        </p:nvSpPr>
        <p:spPr/>
        <p:txBody>
          <a:bodyPr>
            <a:normAutofit/>
          </a:bodyPr>
          <a:lstStyle/>
          <a:p>
            <a:pPr marL="0" indent="0">
              <a:buNone/>
            </a:pPr>
            <a:r>
              <a:rPr lang="en-US" sz="1600" dirty="0"/>
              <a:t>Workers founded the International Brotherhood of Teamsters (IBT) in 1903. Today the Teamsters are a diverse union representing 1.4 million workers in transportation, construction, warehousing, and in almost every other type of employment. The IBT Safety and Health Department includes professionals in safety, industrial hygiene and adult education. </a:t>
            </a:r>
            <a:br>
              <a:rPr lang="en-US" sz="1600" dirty="0"/>
            </a:br>
            <a:br>
              <a:rPr lang="en-US" sz="1600" dirty="0"/>
            </a:br>
            <a:r>
              <a:rPr lang="en-US" sz="1600" b="1" dirty="0">
                <a:solidFill>
                  <a:srgbClr val="D3222A"/>
                </a:solidFill>
              </a:rPr>
              <a:t>Teamster Training </a:t>
            </a:r>
            <a:br>
              <a:rPr lang="en-US" sz="1600" b="1" dirty="0">
                <a:solidFill>
                  <a:srgbClr val="D3222A"/>
                </a:solidFill>
              </a:rPr>
            </a:br>
            <a:r>
              <a:rPr lang="en-US" sz="1600" dirty="0"/>
              <a:t>The Teamsters offer safety and health training throughout the United States for:</a:t>
            </a:r>
            <a:br>
              <a:rPr lang="en-US" sz="1600" dirty="0"/>
            </a:br>
            <a:r>
              <a:rPr lang="en-US" sz="1600" dirty="0"/>
              <a:t>• Construction Workers </a:t>
            </a:r>
            <a:br>
              <a:rPr lang="en-US" sz="1600" dirty="0"/>
            </a:br>
            <a:r>
              <a:rPr lang="en-US" sz="1600" dirty="0"/>
              <a:t>• Hazardous Waste Workers </a:t>
            </a:r>
            <a:br>
              <a:rPr lang="en-US" sz="1600" dirty="0"/>
            </a:br>
            <a:r>
              <a:rPr lang="en-US" sz="1600" dirty="0"/>
              <a:t>• Railroad Workers</a:t>
            </a:r>
            <a:br>
              <a:rPr lang="en-US" sz="1600" dirty="0"/>
            </a:br>
            <a:r>
              <a:rPr lang="en-US" sz="1600" dirty="0"/>
              <a:t>• Industrial Workers </a:t>
            </a:r>
            <a:br>
              <a:rPr lang="en-US" sz="1600" dirty="0"/>
            </a:br>
            <a:r>
              <a:rPr lang="en-US" sz="1600" dirty="0"/>
              <a:t>• Hazardous Materials Transportation Workers </a:t>
            </a:r>
            <a:br>
              <a:rPr lang="en-US" sz="1600" dirty="0"/>
            </a:br>
            <a:r>
              <a:rPr lang="en-US" sz="1600" dirty="0"/>
              <a:t>• Emergency Responders </a:t>
            </a:r>
            <a:br>
              <a:rPr lang="en-US" sz="1600" dirty="0"/>
            </a:br>
            <a:r>
              <a:rPr lang="en-US" sz="1600" dirty="0"/>
              <a:t>• Radiological Workers</a:t>
            </a:r>
          </a:p>
        </p:txBody>
      </p:sp>
    </p:spTree>
    <p:extLst>
      <p:ext uri="{BB962C8B-B14F-4D97-AF65-F5344CB8AC3E}">
        <p14:creationId xmlns:p14="http://schemas.microsoft.com/office/powerpoint/2010/main" val="12759717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15408" y="2878888"/>
            <a:ext cx="8176592" cy="881453"/>
          </a:xfrm>
        </p:spPr>
        <p:txBody>
          <a:bodyPr>
            <a:noAutofit/>
          </a:bodyPr>
          <a:lstStyle/>
          <a:p>
            <a:r>
              <a:rPr lang="en-US" sz="3200" dirty="0">
                <a:solidFill>
                  <a:schemeClr val="bg1"/>
                </a:solidFill>
              </a:rPr>
              <a:t>Cleaning and Disinfection: </a:t>
            </a:r>
            <a:br>
              <a:rPr lang="en-US" sz="3200" dirty="0">
                <a:solidFill>
                  <a:schemeClr val="bg1"/>
                </a:solidFill>
              </a:rPr>
            </a:br>
            <a:r>
              <a:rPr lang="en-US" sz="3200" dirty="0">
                <a:solidFill>
                  <a:schemeClr val="bg1"/>
                </a:solidFill>
              </a:rPr>
              <a:t>What You Need to Know</a:t>
            </a:r>
          </a:p>
        </p:txBody>
      </p:sp>
    </p:spTree>
    <p:extLst>
      <p:ext uri="{BB962C8B-B14F-4D97-AF65-F5344CB8AC3E}">
        <p14:creationId xmlns:p14="http://schemas.microsoft.com/office/powerpoint/2010/main" val="24731084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Cleaning and Disinfecting - Learning Objectives</a:t>
            </a:r>
          </a:p>
        </p:txBody>
      </p:sp>
      <p:sp>
        <p:nvSpPr>
          <p:cNvPr id="3" name="Content Placeholder 2"/>
          <p:cNvSpPr>
            <a:spLocks noGrp="1"/>
          </p:cNvSpPr>
          <p:nvPr>
            <p:ph idx="1"/>
          </p:nvPr>
        </p:nvSpPr>
        <p:spPr/>
        <p:txBody>
          <a:bodyPr>
            <a:normAutofit/>
          </a:bodyPr>
          <a:lstStyle/>
          <a:p>
            <a:pPr marL="0" indent="0">
              <a:buNone/>
            </a:pPr>
            <a:r>
              <a:rPr lang="en-US" b="1" dirty="0">
                <a:solidFill>
                  <a:srgbClr val="C00000"/>
                </a:solidFill>
              </a:rPr>
              <a:t>Learning Objectives</a:t>
            </a:r>
            <a:br>
              <a:rPr lang="en-US" b="1" dirty="0">
                <a:solidFill>
                  <a:srgbClr val="D3222A"/>
                </a:solidFill>
              </a:rPr>
            </a:br>
            <a:r>
              <a:rPr lang="en-US" dirty="0"/>
              <a:t> </a:t>
            </a:r>
            <a:br>
              <a:rPr lang="en-US" dirty="0"/>
            </a:br>
            <a:r>
              <a:rPr lang="en-US" dirty="0"/>
              <a:t> After completing this chapter, you will be able to demonstrate your ability to:</a:t>
            </a:r>
            <a:br>
              <a:rPr lang="en-US" dirty="0"/>
            </a:br>
            <a:r>
              <a:rPr lang="en-US" b="1" dirty="0">
                <a:solidFill>
                  <a:srgbClr val="C00000"/>
                </a:solidFill>
              </a:rPr>
              <a:t> </a:t>
            </a:r>
            <a:br>
              <a:rPr lang="en-US" b="1" dirty="0">
                <a:solidFill>
                  <a:srgbClr val="C00000"/>
                </a:solidFill>
              </a:rPr>
            </a:br>
            <a:r>
              <a:rPr lang="en-US" b="1" dirty="0">
                <a:solidFill>
                  <a:srgbClr val="C00000"/>
                </a:solidFill>
              </a:rPr>
              <a:t>DESCRIBE and EXPLAIN </a:t>
            </a:r>
            <a:r>
              <a:rPr lang="en-US" dirty="0"/>
              <a:t>Cleaning and Disinfecting Your Home</a:t>
            </a:r>
          </a:p>
        </p:txBody>
      </p:sp>
    </p:spTree>
    <p:extLst>
      <p:ext uri="{BB962C8B-B14F-4D97-AF65-F5344CB8AC3E}">
        <p14:creationId xmlns:p14="http://schemas.microsoft.com/office/powerpoint/2010/main" val="14490797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Cleaning and Disinfection</a:t>
            </a:r>
          </a:p>
        </p:txBody>
      </p:sp>
      <p:sp>
        <p:nvSpPr>
          <p:cNvPr id="3" name="Content Placeholder 2"/>
          <p:cNvSpPr>
            <a:spLocks noGrp="1"/>
          </p:cNvSpPr>
          <p:nvPr>
            <p:ph idx="1"/>
          </p:nvPr>
        </p:nvSpPr>
        <p:spPr>
          <a:xfrm>
            <a:off x="257046" y="2594919"/>
            <a:ext cx="9648007" cy="3601344"/>
          </a:xfrm>
        </p:spPr>
        <p:txBody>
          <a:bodyPr>
            <a:noAutofit/>
          </a:bodyPr>
          <a:lstStyle/>
          <a:p>
            <a:pPr marL="0" indent="0">
              <a:buNone/>
            </a:pPr>
            <a:r>
              <a:rPr lang="en-US" b="1" dirty="0">
                <a:solidFill>
                  <a:srgbClr val="D01E2B"/>
                </a:solidFill>
              </a:rPr>
              <a:t>Clean</a:t>
            </a:r>
          </a:p>
          <a:p>
            <a:r>
              <a:rPr lang="en-US" dirty="0"/>
              <a:t>Wear reusable or disposable gloves for routine cleaning and disinfection</a:t>
            </a:r>
          </a:p>
          <a:p>
            <a:r>
              <a:rPr lang="en-US" dirty="0"/>
              <a:t>Clean surfaces using soap and water, then use disinfectant</a:t>
            </a:r>
          </a:p>
          <a:p>
            <a:r>
              <a:rPr lang="en-US" dirty="0"/>
              <a:t>Cleaning with soap and water </a:t>
            </a:r>
            <a:r>
              <a:rPr lang="en-US" b="1" dirty="0"/>
              <a:t>reduces number of germs</a:t>
            </a:r>
            <a:r>
              <a:rPr lang="en-US" dirty="0"/>
              <a:t>, </a:t>
            </a:r>
            <a:r>
              <a:rPr lang="en-US" b="1" dirty="0"/>
              <a:t>dirt and impurities</a:t>
            </a:r>
            <a:r>
              <a:rPr lang="en-US" dirty="0"/>
              <a:t> on the surface. </a:t>
            </a:r>
            <a:r>
              <a:rPr lang="en-US" b="1" dirty="0"/>
              <a:t>Disinfecting kills germs</a:t>
            </a:r>
            <a:r>
              <a:rPr lang="en-US" dirty="0"/>
              <a:t> on surfaces</a:t>
            </a:r>
          </a:p>
          <a:p>
            <a:pPr marL="0" indent="0">
              <a:buNone/>
            </a:pPr>
            <a:br>
              <a:rPr lang="en-US" b="1" dirty="0"/>
            </a:br>
            <a:r>
              <a:rPr lang="en-US" b="1" dirty="0"/>
              <a:t>Refer to Hazard Communication </a:t>
            </a:r>
            <a:r>
              <a:rPr lang="en-US" dirty="0"/>
              <a:t>(29 CFR 1910.1200) on chemical hazards and toxic substances</a:t>
            </a:r>
          </a:p>
        </p:txBody>
      </p:sp>
      <p:pic>
        <p:nvPicPr>
          <p:cNvPr id="4" name="Picture 3" descr="Stop the spread of germ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96636" y="1768627"/>
            <a:ext cx="2394735" cy="2394735"/>
          </a:xfrm>
          <a:prstGeom prst="rect">
            <a:avLst/>
          </a:prstGeom>
        </p:spPr>
      </p:pic>
    </p:spTree>
    <p:extLst>
      <p:ext uri="{BB962C8B-B14F-4D97-AF65-F5344CB8AC3E}">
        <p14:creationId xmlns:p14="http://schemas.microsoft.com/office/powerpoint/2010/main" val="36986568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Cleaning and Disinfection pt. 2</a:t>
            </a:r>
          </a:p>
        </p:txBody>
      </p:sp>
      <p:sp>
        <p:nvSpPr>
          <p:cNvPr id="3" name="Content Placeholder 2"/>
          <p:cNvSpPr>
            <a:spLocks noGrp="1"/>
          </p:cNvSpPr>
          <p:nvPr>
            <p:ph idx="1"/>
          </p:nvPr>
        </p:nvSpPr>
        <p:spPr>
          <a:xfrm>
            <a:off x="257046" y="2169912"/>
            <a:ext cx="11934954" cy="3601344"/>
          </a:xfrm>
        </p:spPr>
        <p:txBody>
          <a:bodyPr>
            <a:noAutofit/>
          </a:bodyPr>
          <a:lstStyle/>
          <a:p>
            <a:pPr marL="0" indent="0">
              <a:spcBef>
                <a:spcPts val="1200"/>
              </a:spcBef>
              <a:buNone/>
            </a:pPr>
            <a:r>
              <a:rPr lang="en-US" sz="2100" b="1" dirty="0">
                <a:solidFill>
                  <a:srgbClr val="D01E2B"/>
                </a:solidFill>
              </a:rPr>
              <a:t>Clean</a:t>
            </a:r>
          </a:p>
          <a:p>
            <a:pPr marL="0" indent="0">
              <a:spcBef>
                <a:spcPts val="1200"/>
              </a:spcBef>
              <a:buNone/>
            </a:pPr>
            <a:r>
              <a:rPr lang="en-US" sz="2100" b="1" dirty="0"/>
              <a:t>Practice routine cleaning of frequently touched surfaces. </a:t>
            </a:r>
            <a:br>
              <a:rPr lang="en-US" sz="2100" b="1" dirty="0"/>
            </a:br>
            <a:r>
              <a:rPr lang="en-US" sz="2100" b="1" dirty="0"/>
              <a:t>High touch surfaces include:</a:t>
            </a:r>
          </a:p>
          <a:p>
            <a:pPr>
              <a:spcBef>
                <a:spcPts val="1200"/>
              </a:spcBef>
            </a:pPr>
            <a:r>
              <a:rPr lang="en-US" sz="2100" b="1" dirty="0"/>
              <a:t>General </a:t>
            </a:r>
            <a:r>
              <a:rPr lang="en-US" sz="2100" dirty="0"/>
              <a:t>– Tables, doorknobs, light switches, countertops, handles, desks, phones, keyboards, toilets, faucets, sinks, etc.</a:t>
            </a:r>
          </a:p>
          <a:p>
            <a:pPr>
              <a:spcBef>
                <a:spcPts val="1200"/>
              </a:spcBef>
            </a:pPr>
            <a:r>
              <a:rPr lang="en-US" sz="2100" b="1" dirty="0"/>
              <a:t>Hotel</a:t>
            </a:r>
            <a:r>
              <a:rPr lang="en-US" sz="2100" dirty="0"/>
              <a:t> –  light switches, door handles, and bathroom surfaces, remote control </a:t>
            </a:r>
          </a:p>
          <a:p>
            <a:pPr>
              <a:spcBef>
                <a:spcPts val="1200"/>
              </a:spcBef>
            </a:pPr>
            <a:r>
              <a:rPr lang="en-US" sz="2100" b="1" dirty="0"/>
              <a:t>Vehicles</a:t>
            </a:r>
            <a:r>
              <a:rPr lang="en-US" sz="2100" dirty="0"/>
              <a:t> – steering wheel, door locks and handles, key area handbrake, seatbelt fittings/clips, console area </a:t>
            </a:r>
          </a:p>
          <a:p>
            <a:pPr>
              <a:spcBef>
                <a:spcPts val="1200"/>
              </a:spcBef>
            </a:pPr>
            <a:r>
              <a:rPr lang="en-US" sz="2100" b="1" dirty="0"/>
              <a:t>Railroad </a:t>
            </a:r>
            <a:r>
              <a:rPr lang="en-US" sz="2100" dirty="0"/>
              <a:t>– desktops, control panels, switches, throttles, dynamic brake, telephones, seatbelt fittings/clips, center console area, grab handles, chair and armrest, steering wheels, gear shifters, window and door locks and handles, and other tools and equipment</a:t>
            </a:r>
          </a:p>
          <a:p>
            <a:pPr lvl="1">
              <a:spcBef>
                <a:spcPts val="1200"/>
              </a:spcBef>
            </a:pPr>
            <a:endParaRPr lang="en-US" sz="2100" dirty="0"/>
          </a:p>
          <a:p>
            <a:pPr marL="0" indent="0">
              <a:spcBef>
                <a:spcPts val="1200"/>
              </a:spcBef>
              <a:buNone/>
            </a:pPr>
            <a:br>
              <a:rPr lang="en-US" sz="2100" dirty="0"/>
            </a:br>
            <a:endParaRPr lang="en-US" sz="2100" dirty="0"/>
          </a:p>
          <a:p>
            <a:pPr>
              <a:spcBef>
                <a:spcPts val="1200"/>
              </a:spcBef>
            </a:pPr>
            <a:endParaRPr lang="en-US" sz="2100" dirty="0"/>
          </a:p>
        </p:txBody>
      </p:sp>
      <p:pic>
        <p:nvPicPr>
          <p:cNvPr id="4098" name="Picture 2" descr="Illustration: hand cleaning with a paper towe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93357" y="1728754"/>
            <a:ext cx="1728186" cy="1732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09534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Cleaning and Disinfection pt. 3</a:t>
            </a:r>
          </a:p>
        </p:txBody>
      </p:sp>
      <p:sp>
        <p:nvSpPr>
          <p:cNvPr id="3" name="Content Placeholder 2"/>
          <p:cNvSpPr>
            <a:spLocks noGrp="1"/>
          </p:cNvSpPr>
          <p:nvPr>
            <p:ph idx="1"/>
          </p:nvPr>
        </p:nvSpPr>
        <p:spPr>
          <a:xfrm>
            <a:off x="257046" y="2594919"/>
            <a:ext cx="8856131" cy="3601344"/>
          </a:xfrm>
        </p:spPr>
        <p:txBody>
          <a:bodyPr>
            <a:noAutofit/>
          </a:bodyPr>
          <a:lstStyle/>
          <a:p>
            <a:pPr marL="0" indent="0">
              <a:spcBef>
                <a:spcPts val="1200"/>
              </a:spcBef>
              <a:buNone/>
            </a:pPr>
            <a:r>
              <a:rPr lang="en-US" b="1" dirty="0">
                <a:solidFill>
                  <a:srgbClr val="D01E2B"/>
                </a:solidFill>
              </a:rPr>
              <a:t>Disinfect – kills virus</a:t>
            </a:r>
          </a:p>
          <a:p>
            <a:pPr>
              <a:spcBef>
                <a:spcPts val="1200"/>
              </a:spcBef>
            </a:pPr>
            <a:r>
              <a:rPr lang="en-US" dirty="0"/>
              <a:t>Recommend use of </a:t>
            </a:r>
            <a:r>
              <a:rPr lang="en-US" b="1" dirty="0"/>
              <a:t>EPA-registered household disinfectant</a:t>
            </a:r>
            <a:br>
              <a:rPr lang="en-US" dirty="0"/>
            </a:br>
            <a:r>
              <a:rPr lang="en-US" dirty="0"/>
              <a:t>Follow the instructions on the label to ensure safe and effective use of the product. </a:t>
            </a:r>
            <a:br>
              <a:rPr lang="en-US" dirty="0"/>
            </a:br>
            <a:r>
              <a:rPr lang="en-US" b="1" dirty="0"/>
              <a:t>Many products recommend:</a:t>
            </a:r>
          </a:p>
          <a:p>
            <a:pPr lvl="1">
              <a:spcBef>
                <a:spcPts val="1200"/>
              </a:spcBef>
            </a:pPr>
            <a:r>
              <a:rPr lang="en-US" dirty="0"/>
              <a:t>Keeping surface wet for a period of time </a:t>
            </a:r>
            <a:br>
              <a:rPr lang="en-US" dirty="0"/>
            </a:br>
            <a:r>
              <a:rPr lang="en-US" dirty="0"/>
              <a:t>(see product label)</a:t>
            </a:r>
          </a:p>
          <a:p>
            <a:pPr lvl="1">
              <a:spcBef>
                <a:spcPts val="1200"/>
              </a:spcBef>
            </a:pPr>
            <a:r>
              <a:rPr lang="en-US" dirty="0"/>
              <a:t>Precautions such as wearing gloves and making sure you have good ventilation during use of the product</a:t>
            </a:r>
          </a:p>
          <a:p>
            <a:pPr>
              <a:spcBef>
                <a:spcPts val="1200"/>
              </a:spcBef>
            </a:pPr>
            <a:endParaRPr lang="en-US" dirty="0"/>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24648" y="2832919"/>
            <a:ext cx="2548349" cy="2548349"/>
          </a:xfrm>
          <a:prstGeom prst="rect">
            <a:avLst/>
          </a:prstGeom>
        </p:spPr>
      </p:pic>
    </p:spTree>
    <p:extLst>
      <p:ext uri="{BB962C8B-B14F-4D97-AF65-F5344CB8AC3E}">
        <p14:creationId xmlns:p14="http://schemas.microsoft.com/office/powerpoint/2010/main" val="26925798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Cleaning and Disinfection pt. 4</a:t>
            </a:r>
          </a:p>
        </p:txBody>
      </p:sp>
      <p:sp>
        <p:nvSpPr>
          <p:cNvPr id="3" name="Content Placeholder 2"/>
          <p:cNvSpPr>
            <a:spLocks noGrp="1"/>
          </p:cNvSpPr>
          <p:nvPr>
            <p:ph idx="1"/>
          </p:nvPr>
        </p:nvSpPr>
        <p:spPr/>
        <p:txBody>
          <a:bodyPr>
            <a:normAutofit fontScale="92500"/>
          </a:bodyPr>
          <a:lstStyle/>
          <a:p>
            <a:pPr marL="0" indent="0">
              <a:buNone/>
            </a:pPr>
            <a:r>
              <a:rPr lang="en-US" b="1" dirty="0">
                <a:solidFill>
                  <a:srgbClr val="C00000"/>
                </a:solidFill>
              </a:rPr>
              <a:t>Always read and follow the directions on the label to ensure safe and effective use</a:t>
            </a:r>
          </a:p>
          <a:p>
            <a:r>
              <a:rPr lang="en-US" dirty="0"/>
              <a:t>Wear skin protection and consider eye protection for potential splash hazards</a:t>
            </a:r>
          </a:p>
          <a:p>
            <a:r>
              <a:rPr lang="en-US" dirty="0"/>
              <a:t>Ensure adequate ventilation</a:t>
            </a:r>
          </a:p>
          <a:p>
            <a:r>
              <a:rPr lang="en-US" dirty="0"/>
              <a:t>Use no more than the amount recommended on the label</a:t>
            </a:r>
          </a:p>
          <a:p>
            <a:r>
              <a:rPr lang="en-US" dirty="0"/>
              <a:t>Use water at room temperature for dilution (unless stated otherwise on the label)</a:t>
            </a:r>
          </a:p>
          <a:p>
            <a:r>
              <a:rPr lang="en-US" dirty="0"/>
              <a:t>Avoid mixing chemical products</a:t>
            </a:r>
          </a:p>
          <a:p>
            <a:r>
              <a:rPr lang="en-US" dirty="0"/>
              <a:t>Label diluted cleaning solutions</a:t>
            </a:r>
          </a:p>
          <a:p>
            <a:r>
              <a:rPr lang="en-US" dirty="0"/>
              <a:t>Store and use chemicals out of the reach of children and pets</a:t>
            </a:r>
          </a:p>
          <a:p>
            <a:endParaRPr lang="en-US" dirty="0"/>
          </a:p>
        </p:txBody>
      </p:sp>
      <p:pic>
        <p:nvPicPr>
          <p:cNvPr id="4" name="Picture 2" descr="Illustratio: hand cleaning a counter using spray bott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1295" y="3140329"/>
            <a:ext cx="1255262" cy="1255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68599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ow to Clean and Disinfect Your Home if Someone has COVID-19">
            <a:hlinkClick r:id="" action="ppaction://media"/>
            <a:extLst>
              <a:ext uri="{C183D7F6-B498-43B3-948B-1728B52AA6E4}">
                <adec:decorative xmlns:adec="http://schemas.microsoft.com/office/drawing/2017/decorative" val="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843232" y="1779144"/>
            <a:ext cx="6695552" cy="3766248"/>
          </a:xfrm>
          <a:prstGeom prst="rect">
            <a:avLst/>
          </a:prstGeom>
        </p:spPr>
      </p:pic>
      <p:sp>
        <p:nvSpPr>
          <p:cNvPr id="4" name="Title 3">
            <a:extLst>
              <a:ext uri="{FF2B5EF4-FFF2-40B4-BE49-F238E27FC236}">
                <a16:creationId xmlns:a16="http://schemas.microsoft.com/office/drawing/2014/main" id="{259CA1C1-0959-4C14-BAC9-61AD6BA0A3B3}"/>
              </a:ext>
            </a:extLst>
          </p:cNvPr>
          <p:cNvSpPr>
            <a:spLocks noGrp="1"/>
          </p:cNvSpPr>
          <p:nvPr>
            <p:ph type="title" idx="4294967295"/>
          </p:nvPr>
        </p:nvSpPr>
        <p:spPr>
          <a:xfrm>
            <a:off x="334766" y="6396055"/>
            <a:ext cx="6548919" cy="271873"/>
          </a:xfrm>
          <a:prstGeom prst="rect">
            <a:avLst/>
          </a:prstGeom>
        </p:spPr>
        <p:txBody>
          <a:bodyPr/>
          <a:lstStyle/>
          <a:p>
            <a:pPr rtl="0" eaLnBrk="1" latinLnBrk="0" hangingPunct="1"/>
            <a:r>
              <a:rPr lang="en-US" sz="1600" b="1" kern="1200" dirty="0">
                <a:solidFill>
                  <a:srgbClr val="1C4483"/>
                </a:solidFill>
                <a:effectLst/>
                <a:latin typeface="Arial" panose="020B0604020202020204" pitchFamily="34" charset="0"/>
                <a:ea typeface="+mn-ea"/>
                <a:cs typeface="Arial" panose="020B0604020202020204" pitchFamily="34" charset="0"/>
              </a:rPr>
              <a:t>How to Clean and Disinfect Your Home if Someone has COVID-19</a:t>
            </a:r>
            <a:endParaRPr lang="en-US" dirty="0">
              <a:effectLst/>
            </a:endParaRPr>
          </a:p>
          <a:p>
            <a:endParaRPr lang="en-US" dirty="0"/>
          </a:p>
        </p:txBody>
      </p:sp>
    </p:spTree>
    <p:extLst>
      <p:ext uri="{BB962C8B-B14F-4D97-AF65-F5344CB8AC3E}">
        <p14:creationId xmlns:p14="http://schemas.microsoft.com/office/powerpoint/2010/main" val="3639867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fullScrn="1">
              <p:cMediaNode vol="80000">
                <p:cTn id="7" fill="hold" display="0">
                  <p:stCondLst>
                    <p:cond delay="indefinite"/>
                  </p:stCondLst>
                </p:cTn>
                <p:tgtEl>
                  <p:spTgt spid="2"/>
                </p:tgtEl>
              </p:cMediaNode>
            </p:vide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a:t>
            </a:r>
          </a:p>
        </p:txBody>
      </p:sp>
      <p:sp>
        <p:nvSpPr>
          <p:cNvPr id="3" name="TextBox 2"/>
          <p:cNvSpPr txBox="1"/>
          <p:nvPr/>
        </p:nvSpPr>
        <p:spPr>
          <a:xfrm>
            <a:off x="345699" y="3401070"/>
            <a:ext cx="5540812" cy="923330"/>
          </a:xfrm>
          <a:prstGeom prst="rect">
            <a:avLst/>
          </a:prstGeom>
          <a:noFill/>
        </p:spPr>
        <p:txBody>
          <a:bodyPr wrap="none" rtlCol="0">
            <a:spAutoFit/>
          </a:bodyPr>
          <a:lstStyle/>
          <a:p>
            <a:r>
              <a:rPr lang="en-US" dirty="0">
                <a:solidFill>
                  <a:srgbClr val="1C4483"/>
                </a:solidFill>
                <a:latin typeface="Arial" panose="020B0604020202020204" pitchFamily="34" charset="0"/>
                <a:cs typeface="Arial" panose="020B0604020202020204" pitchFamily="34" charset="0"/>
              </a:rPr>
              <a:t>For more information visit CDC website</a:t>
            </a:r>
          </a:p>
          <a:p>
            <a:endParaRPr lang="en-US" dirty="0"/>
          </a:p>
          <a:p>
            <a:r>
              <a:rPr lang="en-US" dirty="0">
                <a:hlinkClick r:id="rId3"/>
              </a:rPr>
              <a:t>https://www.cdc.gov/coronavirus/2019-nCoV/index.html</a:t>
            </a:r>
            <a:endParaRPr lang="en-US" dirty="0"/>
          </a:p>
        </p:txBody>
      </p:sp>
      <p:graphicFrame>
        <p:nvGraphicFramePr>
          <p:cNvPr id="4" name="Content Placeholder 3" descr="Link to CDC Guidance for cleaning and disinfection">
            <a:hlinkClick r:id="" action="ppaction://ole?verb=0"/>
          </p:cNvPr>
          <p:cNvGraphicFramePr>
            <a:graphicFrameLocks noGrp="1" noChangeAspect="1"/>
          </p:cNvGraphicFramePr>
          <p:nvPr>
            <p:ph idx="1"/>
            <p:extLst>
              <p:ext uri="{D42A27DB-BD31-4B8C-83A1-F6EECF244321}">
                <p14:modId xmlns:p14="http://schemas.microsoft.com/office/powerpoint/2010/main" val="4038599064"/>
              </p:ext>
            </p:extLst>
          </p:nvPr>
        </p:nvGraphicFramePr>
        <p:xfrm>
          <a:off x="9240928" y="1710353"/>
          <a:ext cx="2782888" cy="3600450"/>
        </p:xfrm>
        <a:graphic>
          <a:graphicData uri="http://schemas.openxmlformats.org/presentationml/2006/ole">
            <mc:AlternateContent xmlns:mc="http://schemas.openxmlformats.org/markup-compatibility/2006">
              <mc:Choice xmlns:v="urn:schemas-microsoft-com:vml" Requires="v">
                <p:oleObj spid="_x0000_s29883" name="Acrobat Document" r:id="rId4" imgW="5829300" imgH="7543800" progId="Acrobat.Document.DC">
                  <p:embed/>
                </p:oleObj>
              </mc:Choice>
              <mc:Fallback>
                <p:oleObj name="Acrobat Document" r:id="rId4" imgW="5829300" imgH="7543800" progId="Acrobat.Document.DC">
                  <p:embed/>
                  <p:pic>
                    <p:nvPicPr>
                      <p:cNvPr id="0" name=""/>
                      <p:cNvPicPr/>
                      <p:nvPr/>
                    </p:nvPicPr>
                    <p:blipFill>
                      <a:blip r:embed="rId5"/>
                      <a:stretch>
                        <a:fillRect/>
                      </a:stretch>
                    </p:blipFill>
                    <p:spPr>
                      <a:xfrm>
                        <a:off x="9240928" y="1710353"/>
                        <a:ext cx="2782888" cy="3600450"/>
                      </a:xfrm>
                      <a:prstGeom prst="rect">
                        <a:avLst/>
                      </a:prstGeom>
                    </p:spPr>
                  </p:pic>
                </p:oleObj>
              </mc:Fallback>
            </mc:AlternateContent>
          </a:graphicData>
        </a:graphic>
      </p:graphicFrame>
      <p:sp>
        <p:nvSpPr>
          <p:cNvPr id="5" name="TextBox 4">
            <a:extLst>
              <a:ext uri="{C183D7F6-B498-43B3-948B-1728B52AA6E4}">
                <adec:decorative xmlns:adec="http://schemas.microsoft.com/office/drawing/2017/decorative" val="1"/>
              </a:ext>
            </a:extLst>
          </p:cNvPr>
          <p:cNvSpPr txBox="1"/>
          <p:nvPr/>
        </p:nvSpPr>
        <p:spPr>
          <a:xfrm>
            <a:off x="9143115" y="5556889"/>
            <a:ext cx="2808782" cy="338554"/>
          </a:xfrm>
          <a:prstGeom prst="rect">
            <a:avLst/>
          </a:prstGeom>
          <a:noFill/>
        </p:spPr>
        <p:txBody>
          <a:bodyPr wrap="none" rtlCol="0">
            <a:spAutoFit/>
          </a:bodyPr>
          <a:lstStyle/>
          <a:p>
            <a:r>
              <a:rPr lang="en-US" sz="1600" b="1" dirty="0">
                <a:solidFill>
                  <a:srgbClr val="FF0000"/>
                </a:solidFill>
                <a:latin typeface="Arial" panose="020B0604020202020204" pitchFamily="34" charset="0"/>
                <a:cs typeface="Arial" panose="020B0604020202020204" pitchFamily="34" charset="0"/>
              </a:rPr>
              <a:t>Click on image to open pdf</a:t>
            </a:r>
          </a:p>
        </p:txBody>
      </p:sp>
      <p:graphicFrame>
        <p:nvGraphicFramePr>
          <p:cNvPr id="6" name="Object 5">
            <a:hlinkClick r:id="" action="ppaction://ole?verb=0"/>
            <a:extLs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4095372109"/>
              </p:ext>
            </p:extLst>
          </p:nvPr>
        </p:nvGraphicFramePr>
        <p:xfrm>
          <a:off x="5975163" y="1926749"/>
          <a:ext cx="2876213" cy="3722608"/>
        </p:xfrm>
        <a:graphic>
          <a:graphicData uri="http://schemas.openxmlformats.org/presentationml/2006/ole">
            <mc:AlternateContent xmlns:mc="http://schemas.openxmlformats.org/markup-compatibility/2006">
              <mc:Choice xmlns:v="urn:schemas-microsoft-com:vml" Requires="v">
                <p:oleObj spid="_x0000_s29884" name="Acrobat Document" r:id="rId6" imgW="5829300" imgH="7543800" progId="Acrobat.Document.DC">
                  <p:embed/>
                </p:oleObj>
              </mc:Choice>
              <mc:Fallback>
                <p:oleObj name="Acrobat Document" r:id="rId6" imgW="5829300" imgH="7543800" progId="Acrobat.Document.DC">
                  <p:embed/>
                  <p:pic>
                    <p:nvPicPr>
                      <p:cNvPr id="0" name=""/>
                      <p:cNvPicPr/>
                      <p:nvPr/>
                    </p:nvPicPr>
                    <p:blipFill>
                      <a:blip r:embed="rId7"/>
                      <a:stretch>
                        <a:fillRect/>
                      </a:stretch>
                    </p:blipFill>
                    <p:spPr>
                      <a:xfrm>
                        <a:off x="5975163" y="1926749"/>
                        <a:ext cx="2876213" cy="3722608"/>
                      </a:xfrm>
                      <a:prstGeom prst="rect">
                        <a:avLst/>
                      </a:prstGeom>
                    </p:spPr>
                  </p:pic>
                </p:oleObj>
              </mc:Fallback>
            </mc:AlternateContent>
          </a:graphicData>
        </a:graphic>
      </p:graphicFrame>
    </p:spTree>
    <p:extLst>
      <p:ext uri="{BB962C8B-B14F-4D97-AF65-F5344CB8AC3E}">
        <p14:creationId xmlns:p14="http://schemas.microsoft.com/office/powerpoint/2010/main" val="26384335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B7FE7-7BA8-4392-B3F2-6B660DDC8205}"/>
              </a:ext>
            </a:extLst>
          </p:cNvPr>
          <p:cNvSpPr>
            <a:spLocks noGrp="1"/>
          </p:cNvSpPr>
          <p:nvPr>
            <p:ph type="title"/>
          </p:nvPr>
        </p:nvSpPr>
        <p:spPr>
          <a:xfrm>
            <a:off x="4043965" y="2460103"/>
            <a:ext cx="8148035" cy="731520"/>
          </a:xfrm>
        </p:spPr>
        <p:txBody>
          <a:bodyPr>
            <a:noAutofit/>
          </a:bodyPr>
          <a:lstStyle/>
          <a:p>
            <a:r>
              <a:rPr lang="en-US" sz="3200" dirty="0">
                <a:solidFill>
                  <a:srgbClr val="D01E2B"/>
                </a:solidFill>
              </a:rPr>
              <a:t>Thank you for your participation </a:t>
            </a:r>
          </a:p>
        </p:txBody>
      </p:sp>
    </p:spTree>
    <p:extLst>
      <p:ext uri="{BB962C8B-B14F-4D97-AF65-F5344CB8AC3E}">
        <p14:creationId xmlns:p14="http://schemas.microsoft.com/office/powerpoint/2010/main" val="19021750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COVID-19 Pandemic - </a:t>
            </a:r>
            <a:r>
              <a:rPr lang="en-US" sz="3100" dirty="0">
                <a:solidFill>
                  <a:srgbClr val="F6B528"/>
                </a:solidFill>
              </a:rPr>
              <a:t>Workplace </a:t>
            </a:r>
            <a:r>
              <a:rPr lang="en-US" sz="3100" dirty="0"/>
              <a:t> </a:t>
            </a:r>
            <a:r>
              <a:rPr lang="en-US" sz="3100" dirty="0">
                <a:solidFill>
                  <a:srgbClr val="F6B528"/>
                </a:solidFill>
              </a:rPr>
              <a:t>Safety and Health Awareness</a:t>
            </a:r>
            <a:endParaRPr lang="en-US" dirty="0">
              <a:solidFill>
                <a:srgbClr val="F6B528"/>
              </a:solidFill>
            </a:endParaRPr>
          </a:p>
        </p:txBody>
      </p:sp>
      <p:sp>
        <p:nvSpPr>
          <p:cNvPr id="10" name="TextBox 9"/>
          <p:cNvSpPr txBox="1"/>
          <p:nvPr/>
        </p:nvSpPr>
        <p:spPr>
          <a:xfrm>
            <a:off x="4984155" y="2349912"/>
            <a:ext cx="1828800" cy="523220"/>
          </a:xfrm>
          <a:prstGeom prst="rect">
            <a:avLst/>
          </a:prstGeom>
          <a:noFill/>
        </p:spPr>
        <p:txBody>
          <a:bodyPr wrap="square" rtlCol="0" anchor="ctr">
            <a:spAutoFit/>
          </a:bodyPr>
          <a:lstStyle/>
          <a:p>
            <a:pPr algn="ctr"/>
            <a:r>
              <a:rPr lang="en-US" sz="2800" dirty="0">
                <a:solidFill>
                  <a:srgbClr val="1C4483"/>
                </a:solidFill>
                <a:latin typeface="Impact" panose="020B0806030902050204" pitchFamily="34" charset="0"/>
              </a:rPr>
              <a:t>MAIN MENU</a:t>
            </a:r>
          </a:p>
        </p:txBody>
      </p:sp>
      <p:pic>
        <p:nvPicPr>
          <p:cNvPr id="12" name="Picture 11" descr="Introduction">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528" y="3378682"/>
            <a:ext cx="3810000" cy="381000"/>
          </a:xfrm>
          <a:prstGeom prst="rect">
            <a:avLst/>
          </a:prstGeom>
        </p:spPr>
      </p:pic>
      <p:pic>
        <p:nvPicPr>
          <p:cNvPr id="13" name="Picture 12" descr="What is COVID-19">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528" y="3936374"/>
            <a:ext cx="3810000" cy="381000"/>
          </a:xfrm>
          <a:prstGeom prst="rect">
            <a:avLst/>
          </a:prstGeom>
        </p:spPr>
      </p:pic>
      <p:pic>
        <p:nvPicPr>
          <p:cNvPr id="14" name="Picture 13" descr="How does COVID-19 Spread">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1528" y="4460763"/>
            <a:ext cx="3810000" cy="381000"/>
          </a:xfrm>
          <a:prstGeom prst="rect">
            <a:avLst/>
          </a:prstGeom>
        </p:spPr>
      </p:pic>
      <p:pic>
        <p:nvPicPr>
          <p:cNvPr id="15" name="Picture 14" descr="What are the symptoms?">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1528" y="5038700"/>
            <a:ext cx="3810000" cy="381000"/>
          </a:xfrm>
          <a:prstGeom prst="rect">
            <a:avLst/>
          </a:prstGeom>
        </p:spPr>
      </p:pic>
      <p:pic>
        <p:nvPicPr>
          <p:cNvPr id="16" name="Picture 15" descr="How to protect workers">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56942" y="3378682"/>
            <a:ext cx="3810000" cy="381000"/>
          </a:xfrm>
          <a:prstGeom prst="rect">
            <a:avLst/>
          </a:prstGeom>
        </p:spPr>
      </p:pic>
      <p:pic>
        <p:nvPicPr>
          <p:cNvPr id="3" name="Picture 2" descr="Cleaning and disinfecting&#10;">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455801" y="3938934"/>
            <a:ext cx="3810000" cy="381000"/>
          </a:xfrm>
          <a:prstGeom prst="rect">
            <a:avLst/>
          </a:prstGeom>
        </p:spPr>
      </p:pic>
    </p:spTree>
    <p:extLst>
      <p:ext uri="{BB962C8B-B14F-4D97-AF65-F5344CB8AC3E}">
        <p14:creationId xmlns:p14="http://schemas.microsoft.com/office/powerpoint/2010/main" val="35640008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B7FE7-7BA8-4392-B3F2-6B660DDC8205}"/>
              </a:ext>
            </a:extLst>
          </p:cNvPr>
          <p:cNvSpPr>
            <a:spLocks noGrp="1"/>
          </p:cNvSpPr>
          <p:nvPr>
            <p:ph type="title"/>
          </p:nvPr>
        </p:nvSpPr>
        <p:spPr>
          <a:xfrm>
            <a:off x="4030578" y="1683147"/>
            <a:ext cx="8161421" cy="731520"/>
          </a:xfrm>
        </p:spPr>
        <p:txBody>
          <a:bodyPr>
            <a:noAutofit/>
          </a:bodyPr>
          <a:lstStyle/>
          <a:p>
            <a:r>
              <a:rPr lang="en-US" sz="4800" dirty="0">
                <a:solidFill>
                  <a:srgbClr val="FFFFFF"/>
                </a:solidFill>
              </a:rPr>
              <a:t>INTRODUCTION</a:t>
            </a:r>
          </a:p>
        </p:txBody>
      </p:sp>
      <p:sp>
        <p:nvSpPr>
          <p:cNvPr id="6" name="Content Placeholder 5"/>
          <p:cNvSpPr>
            <a:spLocks noGrp="1"/>
          </p:cNvSpPr>
          <p:nvPr>
            <p:ph idx="1"/>
          </p:nvPr>
        </p:nvSpPr>
        <p:spPr/>
        <p:txBody>
          <a:bodyPr/>
          <a:lstStyle/>
          <a:p>
            <a:endParaRPr lang="en-US"/>
          </a:p>
        </p:txBody>
      </p:sp>
    </p:spTree>
    <p:extLst>
      <p:ext uri="{BB962C8B-B14F-4D97-AF65-F5344CB8AC3E}">
        <p14:creationId xmlns:p14="http://schemas.microsoft.com/office/powerpoint/2010/main" val="40908922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a:t>
            </a:r>
          </a:p>
        </p:txBody>
      </p:sp>
      <p:sp>
        <p:nvSpPr>
          <p:cNvPr id="3" name="Content Placeholder 2"/>
          <p:cNvSpPr>
            <a:spLocks noGrp="1"/>
          </p:cNvSpPr>
          <p:nvPr>
            <p:ph idx="1"/>
          </p:nvPr>
        </p:nvSpPr>
        <p:spPr>
          <a:xfrm>
            <a:off x="269078" y="2594919"/>
            <a:ext cx="11389521" cy="3601344"/>
          </a:xfrm>
        </p:spPr>
        <p:txBody>
          <a:bodyPr>
            <a:normAutofit/>
          </a:bodyPr>
          <a:lstStyle/>
          <a:p>
            <a:pPr marL="0" indent="0">
              <a:buNone/>
            </a:pPr>
            <a:r>
              <a:rPr lang="en-US" b="1" dirty="0"/>
              <a:t>After completing this course, you will be able to demonstrate your ability to:</a:t>
            </a:r>
            <a:br>
              <a:rPr lang="en-US" b="1" dirty="0"/>
            </a:br>
            <a:endParaRPr lang="en-US" b="1" dirty="0"/>
          </a:p>
          <a:p>
            <a:r>
              <a:rPr lang="en-US" b="1" dirty="0">
                <a:solidFill>
                  <a:srgbClr val="C00000"/>
                </a:solidFill>
              </a:rPr>
              <a:t>DEFINE </a:t>
            </a:r>
            <a:r>
              <a:rPr lang="en-US" dirty="0"/>
              <a:t>what is COVID-19</a:t>
            </a:r>
          </a:p>
          <a:p>
            <a:r>
              <a:rPr lang="en-US" b="1" dirty="0">
                <a:solidFill>
                  <a:srgbClr val="C00000"/>
                </a:solidFill>
              </a:rPr>
              <a:t>EXPLAIN </a:t>
            </a:r>
            <a:r>
              <a:rPr lang="en-US" dirty="0"/>
              <a:t>how is SARS-CoV-2 virus spread</a:t>
            </a:r>
          </a:p>
          <a:p>
            <a:r>
              <a:rPr lang="en-US" b="1" dirty="0">
                <a:solidFill>
                  <a:srgbClr val="C00000"/>
                </a:solidFill>
              </a:rPr>
              <a:t>DESCRIBE </a:t>
            </a:r>
            <a:r>
              <a:rPr lang="en-US" dirty="0"/>
              <a:t>COVID-19</a:t>
            </a:r>
            <a:r>
              <a:rPr lang="en-US" b="1" dirty="0">
                <a:solidFill>
                  <a:srgbClr val="C00000"/>
                </a:solidFill>
              </a:rPr>
              <a:t> </a:t>
            </a:r>
            <a:r>
              <a:rPr lang="en-US" dirty="0"/>
              <a:t>symptoms </a:t>
            </a:r>
          </a:p>
          <a:p>
            <a:r>
              <a:rPr lang="en-US" b="1" dirty="0">
                <a:solidFill>
                  <a:srgbClr val="C00000"/>
                </a:solidFill>
              </a:rPr>
              <a:t>DESCRIBE and LIST </a:t>
            </a:r>
            <a:r>
              <a:rPr lang="en-US" dirty="0"/>
              <a:t>how to protect workers from exposure to COVID-19</a:t>
            </a:r>
          </a:p>
          <a:p>
            <a:r>
              <a:rPr lang="en-US" b="1" dirty="0">
                <a:solidFill>
                  <a:srgbClr val="C00000"/>
                </a:solidFill>
              </a:rPr>
              <a:t>DESCRIBE </a:t>
            </a:r>
            <a:r>
              <a:rPr lang="en-US" dirty="0"/>
              <a:t>cleaning and disinfecting procedures</a:t>
            </a:r>
          </a:p>
          <a:p>
            <a:pPr marL="0" indent="0">
              <a:buNone/>
            </a:pPr>
            <a:endParaRPr lang="en-US" dirty="0"/>
          </a:p>
        </p:txBody>
      </p:sp>
    </p:spTree>
    <p:extLst>
      <p:ext uri="{BB962C8B-B14F-4D97-AF65-F5344CB8AC3E}">
        <p14:creationId xmlns:p14="http://schemas.microsoft.com/office/powerpoint/2010/main" val="24113094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 name="PRESENTER_SHAPEINFO" val="&lt;ThreeDShapeInfo&gt;&lt;uuid val=&quot;{53B58E90-590D-4105-9F25-69192DA534AD}&quot;/&gt;&lt;isInvalidForFieldText val=&quot;0&quot;/&gt;&lt;Image&gt;&lt;filename val=&quot;G:\projects\teamster hazwaste 40hr\40hr HAZWOPER final\presenter\data\asimages\{53B58E90-590D-4105-9F25-69192DA534AD}_MtorLt.png&quot;/&gt;&lt;left val=&quot;638&quot;/&gt;&lt;top val=&quot;492&quot;/&gt;&lt;width val=&quot;86&quot;/&gt;&lt;height val=&quot;46&quot;/&gt;&lt;hasText val=&quot;1&quot;/&gt;&lt;/Image&gt;&lt;/ThreeDShapeInfo&gt;"/>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 name="PRESENTER_SHAPEINFO" val="&lt;ThreeDShapeInfo&gt;&lt;uuid val=&quot;{53B58E90-590D-4105-9F25-69192DA534AD}&quot;/&gt;&lt;isInvalidForFieldText val=&quot;0&quot;/&gt;&lt;Image&gt;&lt;filename val=&quot;G:\projects\teamster hazwaste 40hr\40hr HAZWOPER final\presenter\data\asimages\{53B58E90-590D-4105-9F25-69192DA534AD}_MtorLt.png&quot;/&gt;&lt;left val=&quot;638&quot;/&gt;&lt;top val=&quot;492&quot;/&gt;&lt;width val=&quot;86&quot;/&gt;&lt;height val=&quot;46&quot;/&gt;&lt;hasText val=&quot;1&quot;/&gt;&lt;/Image&gt;&lt;/ThreeDShape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 name="PRESENTER_SHAPEINFO" val="&lt;ThreeDShapeInfo&gt;&lt;uuid val=&quot;{53B58E90-590D-4105-9F25-69192DA534AD}&quot;/&gt;&lt;isInvalidForFieldText val=&quot;0&quot;/&gt;&lt;Image&gt;&lt;filename val=&quot;G:\projects\teamster hazwaste 40hr\40hr HAZWOPER final\presenter\data\asimages\{53B58E90-590D-4105-9F25-69192DA534AD}_MtorLt.png&quot;/&gt;&lt;left val=&quot;638&quot;/&gt;&lt;top val=&quot;492&quot;/&gt;&lt;width val=&quot;86&quot;/&gt;&lt;height val=&quot;46&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 name="PRESENTER_SHAPEINFO" val="&lt;ThreeDShapeInfo&gt;&lt;uuid val=&quot;{53B58E90-590D-4105-9F25-69192DA534AD}&quot;/&gt;&lt;isInvalidForFieldText val=&quot;0&quot;/&gt;&lt;Image&gt;&lt;filename val=&quot;G:\projects\teamster hazwaste 40hr\40hr HAZWOPER final\presenter\data\asimages\{53B58E90-590D-4105-9F25-69192DA534AD}_MtorLt.png&quot;/&gt;&lt;left val=&quot;638&quot;/&gt;&lt;top val=&quot;492&quot;/&gt;&lt;width val=&quot;86&quot;/&gt;&lt;height val=&quot;46&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 name="PRESENTER_SHAPEINFO" val="&lt;ThreeDShapeInfo&gt;&lt;uuid val=&quot;{53B58E90-590D-4105-9F25-69192DA534AD}&quot;/&gt;&lt;isInvalidForFieldText val=&quot;0&quot;/&gt;&lt;Image&gt;&lt;filename val=&quot;G:\projects\teamster hazwaste 40hr\40hr HAZWOPER final\presenter\data\asimages\{53B58E90-590D-4105-9F25-69192DA534AD}_MtorLt.png&quot;/&gt;&lt;left val=&quot;638&quot;/&gt;&lt;top val=&quot;492&quot;/&gt;&lt;width val=&quot;86&quot;/&gt;&lt;height val=&quot;46&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 name="PRESENTER_SHAPEINFO" val="&lt;ThreeDShapeInfo&gt;&lt;uuid val=&quot;{53B58E90-590D-4105-9F25-69192DA534AD}&quot;/&gt;&lt;isInvalidForFieldText val=&quot;0&quot;/&gt;&lt;Image&gt;&lt;filename val=&quot;G:\projects\teamster hazwaste 40hr\40hr HAZWOPER final\presenter\data\asimages\{53B58E90-590D-4105-9F25-69192DA534AD}_MtorLt.png&quot;/&gt;&lt;left val=&quot;638&quot;/&gt;&lt;top val=&quot;492&quot;/&gt;&lt;width val=&quot;86&quot;/&gt;&lt;height val=&quot;46&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 name="PRESENTER_SHAPEINFO" val="&lt;ThreeDShapeInfo&gt;&lt;uuid val=&quot;{53B58E90-590D-4105-9F25-69192DA534AD}&quot;/&gt;&lt;isInvalidForFieldText val=&quot;0&quot;/&gt;&lt;Image&gt;&lt;filename val=&quot;G:\projects\teamster hazwaste 40hr\40hr HAZWOPER final\presenter\data\asimages\{53B58E90-590D-4105-9F25-69192DA534AD}_MtorLt.png&quot;/&gt;&lt;left val=&quot;638&quot;/&gt;&lt;top val=&quot;492&quot;/&gt;&lt;width val=&quot;86&quot;/&gt;&lt;height val=&quot;46&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 name="PRESENTER_SHAPEINFO" val="&lt;ThreeDShapeInfo&gt;&lt;uuid val=&quot;{53B58E90-590D-4105-9F25-69192DA534AD}&quot;/&gt;&lt;isInvalidForFieldText val=&quot;0&quot;/&gt;&lt;Image&gt;&lt;filename val=&quot;G:\projects\teamster hazwaste 40hr\40hr HAZWOPER final\presenter\data\asimages\{53B58E90-590D-4105-9F25-69192DA534AD}_MtorLt.png&quot;/&gt;&lt;left val=&quot;638&quot;/&gt;&lt;top val=&quot;492&quot;/&gt;&lt;width val=&quot;86&quot;/&gt;&lt;height val=&quot;46&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 name="PRESENTER_SHAPEINFO" val="&lt;ThreeDShapeInfo&gt;&lt;uuid val=&quot;{53B58E90-590D-4105-9F25-69192DA534AD}&quot;/&gt;&lt;isInvalidForFieldText val=&quot;0&quot;/&gt;&lt;Image&gt;&lt;filename val=&quot;G:\projects\teamster hazwaste 40hr\40hr HAZWOPER final\presenter\data\asimages\{53B58E90-590D-4105-9F25-69192DA534AD}_MtorLt.png&quot;/&gt;&lt;left val=&quot;638&quot;/&gt;&lt;top val=&quot;492&quot;/&gt;&lt;width val=&quot;86&quot;/&gt;&lt;height val=&quot;46&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 name="PRESENTER_SHAPEINFO" val="&lt;ThreeDShapeInfo&gt;&lt;uuid val=&quot;{53B58E90-590D-4105-9F25-69192DA534AD}&quot;/&gt;&lt;isInvalidForFieldText val=&quot;0&quot;/&gt;&lt;Image&gt;&lt;filename val=&quot;G:\projects\teamster hazwaste 40hr\40hr HAZWOPER final\presenter\data\asimages\{53B58E90-590D-4105-9F25-69192DA534AD}_MtorLt.png&quot;/&gt;&lt;left val=&quot;638&quot;/&gt;&lt;top val=&quot;492&quot;/&gt;&lt;width val=&quot;86&quot;/&gt;&lt;height val=&quot;46&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 name="PRESENTER_SHAPEINFO" val="&lt;ThreeDShapeInfo&gt;&lt;uuid val=&quot;{53B58E90-590D-4105-9F25-69192DA534AD}&quot;/&gt;&lt;isInvalidForFieldText val=&quot;0&quot;/&gt;&lt;Image&gt;&lt;filename val=&quot;G:\projects\teamster hazwaste 40hr\40hr HAZWOPER final\presenter\data\asimages\{53B58E90-590D-4105-9F25-69192DA534AD}_MtorLt.png&quot;/&gt;&lt;left val=&quot;638&quot;/&gt;&lt;top val=&quot;492&quot;/&gt;&lt;width val=&quot;86&quot;/&gt;&lt;height val=&quot;46&quot;/&gt;&lt;hasText val=&quot;1&quot;/&gt;&lt;/Image&gt;&lt;/ThreeDShapeInfo&gt;"/>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0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9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8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7E344A0D3B20E4289A8D53DC8121536" ma:contentTypeVersion="10" ma:contentTypeDescription="Create a new document." ma:contentTypeScope="" ma:versionID="74824498425694fe0219924cbfd65064">
  <xsd:schema xmlns:xsd="http://www.w3.org/2001/XMLSchema" xmlns:xs="http://www.w3.org/2001/XMLSchema" xmlns:p="http://schemas.microsoft.com/office/2006/metadata/properties" xmlns:ns2="f1926cb0-376a-49b8-8774-f20757e18237" xmlns:ns3="0a11ee34-b1df-4b3c-ad5f-c80e5d7155c7" targetNamespace="http://schemas.microsoft.com/office/2006/metadata/properties" ma:root="true" ma:fieldsID="f5b965a17106acf66316a5f182c65f77" ns2:_="" ns3:_="">
    <xsd:import namespace="f1926cb0-376a-49b8-8774-f20757e18237"/>
    <xsd:import namespace="0a11ee34-b1df-4b3c-ad5f-c80e5d7155c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926cb0-376a-49b8-8774-f20757e182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a11ee34-b1df-4b3c-ad5f-c80e5d7155c7"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0a11ee34-b1df-4b3c-ad5f-c80e5d7155c7">
      <UserInfo>
        <DisplayName>Byrd, Lamont</DisplayName>
        <AccountId>18</AccountId>
        <AccountType/>
      </UserInfo>
      <UserInfo>
        <DisplayName>Woolard, Charmaine</DisplayName>
        <AccountId>16</AccountId>
        <AccountType/>
      </UserInfo>
      <UserInfo>
        <DisplayName>Chang, Chee</DisplayName>
        <AccountId>19</AccountId>
        <AccountType/>
      </UserInfo>
      <UserInfo>
        <DisplayName>Austin, Charles</DisplayName>
        <AccountId>23</AccountId>
        <AccountType/>
      </UserInfo>
    </SharedWithUsers>
  </documentManagement>
</p:properties>
</file>

<file path=customXml/itemProps1.xml><?xml version="1.0" encoding="utf-8"?>
<ds:datastoreItem xmlns:ds="http://schemas.openxmlformats.org/officeDocument/2006/customXml" ds:itemID="{E2FB6679-6B14-49FD-9564-7C9D6D1373D5}"/>
</file>

<file path=customXml/itemProps2.xml><?xml version="1.0" encoding="utf-8"?>
<ds:datastoreItem xmlns:ds="http://schemas.openxmlformats.org/officeDocument/2006/customXml" ds:itemID="{81384982-6B48-4CDB-BACE-318DFE7C59B6}"/>
</file>

<file path=customXml/itemProps3.xml><?xml version="1.0" encoding="utf-8"?>
<ds:datastoreItem xmlns:ds="http://schemas.openxmlformats.org/officeDocument/2006/customXml" ds:itemID="{8DB169D6-9D81-479F-AB7D-87AF0DD3E476}"/>
</file>

<file path=docProps/app.xml><?xml version="1.0" encoding="utf-8"?>
<Properties xmlns="http://schemas.openxmlformats.org/officeDocument/2006/extended-properties" xmlns:vt="http://schemas.openxmlformats.org/officeDocument/2006/docPropsVTypes">
  <TotalTime>16013</TotalTime>
  <Words>5590</Words>
  <Application>Microsoft Office PowerPoint</Application>
  <PresentationFormat>Widescreen</PresentationFormat>
  <Paragraphs>439</Paragraphs>
  <Slides>68</Slides>
  <Notes>18</Notes>
  <HiddenSlides>0</HiddenSlides>
  <MMClips>3</MMClips>
  <ScaleCrop>false</ScaleCrop>
  <HeadingPairs>
    <vt:vector size="8" baseType="variant">
      <vt:variant>
        <vt:lpstr>Fonts Used</vt:lpstr>
      </vt:variant>
      <vt:variant>
        <vt:i4>6</vt:i4>
      </vt:variant>
      <vt:variant>
        <vt:lpstr>Theme</vt:lpstr>
      </vt:variant>
      <vt:variant>
        <vt:i4>14</vt:i4>
      </vt:variant>
      <vt:variant>
        <vt:lpstr>Embedded OLE Servers</vt:lpstr>
      </vt:variant>
      <vt:variant>
        <vt:i4>1</vt:i4>
      </vt:variant>
      <vt:variant>
        <vt:lpstr>Slide Titles</vt:lpstr>
      </vt:variant>
      <vt:variant>
        <vt:i4>68</vt:i4>
      </vt:variant>
    </vt:vector>
  </HeadingPairs>
  <TitlesOfParts>
    <vt:vector size="89" baseType="lpstr">
      <vt:lpstr>Arial</vt:lpstr>
      <vt:lpstr>Arial Black</vt:lpstr>
      <vt:lpstr>Calibri</vt:lpstr>
      <vt:lpstr>Courier New</vt:lpstr>
      <vt:lpstr>Impact</vt:lpstr>
      <vt:lpstr>Wingdings</vt:lpstr>
      <vt:lpstr>Custom Design</vt:lpstr>
      <vt:lpstr>5_Custom Design</vt:lpstr>
      <vt:lpstr>7_Custom Design</vt:lpstr>
      <vt:lpstr>6_Custom Design</vt:lpstr>
      <vt:lpstr>8_Custom Design</vt:lpstr>
      <vt:lpstr>12_Custom Design</vt:lpstr>
      <vt:lpstr>13_Custom Design</vt:lpstr>
      <vt:lpstr>11_Custom Design</vt:lpstr>
      <vt:lpstr>1_Custom Design</vt:lpstr>
      <vt:lpstr>2_Custom Design</vt:lpstr>
      <vt:lpstr>10_Custom Design</vt:lpstr>
      <vt:lpstr>4_Custom Design</vt:lpstr>
      <vt:lpstr>3_Custom Design</vt:lpstr>
      <vt:lpstr>9_Custom Design</vt:lpstr>
      <vt:lpstr>Acrobat Document</vt:lpstr>
      <vt:lpstr>COVID-19 Pandemic</vt:lpstr>
      <vt:lpstr>General Introduction</vt:lpstr>
      <vt:lpstr>COVID-19 Pandemic Workplace Health and Safety Awareness Training</vt:lpstr>
      <vt:lpstr>Teamster Instructors</vt:lpstr>
      <vt:lpstr>Teamster Training Centers</vt:lpstr>
      <vt:lpstr>About the Teamsters</vt:lpstr>
      <vt:lpstr>COVID-19 Pandemic - Workplace  Safety and Health Awareness</vt:lpstr>
      <vt:lpstr>INTRODUCTION</vt:lpstr>
      <vt:lpstr>Learning Objectives</vt:lpstr>
      <vt:lpstr>OSHA Standards</vt:lpstr>
      <vt:lpstr>Employer and Worker Responsibilities</vt:lpstr>
      <vt:lpstr>WHAT IS COVID-19</vt:lpstr>
      <vt:lpstr>What is COVID-19 - Learning Objectives</vt:lpstr>
      <vt:lpstr>What is COVID-19?</vt:lpstr>
      <vt:lpstr>What is COVID-19? (cont.)</vt:lpstr>
      <vt:lpstr>What is a Pandemic?</vt:lpstr>
      <vt:lpstr>COVID in the World</vt:lpstr>
      <vt:lpstr>COVID-19 in the US</vt:lpstr>
      <vt:lpstr>COVID-19 in the US cont.</vt:lpstr>
      <vt:lpstr>How widespread could it get?</vt:lpstr>
      <vt:lpstr>Who are at Higher Risk for Severe Illness?</vt:lpstr>
      <vt:lpstr>Who are at Higher Risk for Severe Illness? Cont.</vt:lpstr>
      <vt:lpstr>Worldwide Distribution Map</vt:lpstr>
      <vt:lpstr>HOW DOES COVID-19 SPREAD</vt:lpstr>
      <vt:lpstr>COVID Spread Learning Objectives</vt:lpstr>
      <vt:lpstr>US situation as of July 2020</vt:lpstr>
      <vt:lpstr>HOW DOES COVID-19 SPREAD? </vt:lpstr>
      <vt:lpstr>What is Community Spread?</vt:lpstr>
      <vt:lpstr>When do you become contagious?</vt:lpstr>
      <vt:lpstr>Person-to-person spread</vt:lpstr>
      <vt:lpstr>Person-to-person spread cont.</vt:lpstr>
      <vt:lpstr>Spread from contact with infected surfaces or objects</vt:lpstr>
      <vt:lpstr>How to protect yourself against COVID-19 </vt:lpstr>
      <vt:lpstr>WHAT ARE THE SYMPTOMS</vt:lpstr>
      <vt:lpstr>What Are the Symptoms - Learning Objectives</vt:lpstr>
      <vt:lpstr>WHAT ARE THE SYMPTOMS OF COVID-19?</vt:lpstr>
      <vt:lpstr>Other symptoms may include</vt:lpstr>
      <vt:lpstr>EMERGENCY SYMPTOMS OF COVID-19?</vt:lpstr>
      <vt:lpstr>HOW TO PROTECT WORKERS</vt:lpstr>
      <vt:lpstr>How To Protect Workers - Learning Objectives</vt:lpstr>
      <vt:lpstr>WHICH WORKERS ARE AT INCREASED RISK?</vt:lpstr>
      <vt:lpstr>WHICH WORKERS ARE AT INCREASED RISK? cont..</vt:lpstr>
      <vt:lpstr>Key exposure factors in the workplace</vt:lpstr>
      <vt:lpstr>Contributing Factors to Exposure Dose</vt:lpstr>
      <vt:lpstr>Contributing Factors to Exposure Dose pt 2.</vt:lpstr>
      <vt:lpstr>Contributing Factors to Exposure Dose pt 3.</vt:lpstr>
      <vt:lpstr>Contributing Factors to Exposure Dose pt. 4</vt:lpstr>
      <vt:lpstr>IS THERE A VACCINE, DRUG, OR TREATMENT FOR COVID-19?</vt:lpstr>
      <vt:lpstr>WHAT ARE THE MOST EFFECTIVE WAYS TO PROTECT WORKERS?</vt:lpstr>
      <vt:lpstr>Hierarchy of Controls</vt:lpstr>
      <vt:lpstr>Hierarchy of Controls pt. 2</vt:lpstr>
      <vt:lpstr>Hierarchy of Controls pt. 3</vt:lpstr>
      <vt:lpstr>Hierarchy of Controls pt.4</vt:lpstr>
      <vt:lpstr>Hierarchy of Controls pt. 5</vt:lpstr>
      <vt:lpstr>Why wear a cloth mask?</vt:lpstr>
      <vt:lpstr>REMEMBER – It’s not one thing, it is applying all to prevent spread and                              possible exposure!!</vt:lpstr>
      <vt:lpstr>Putting on and taking off a mask </vt:lpstr>
      <vt:lpstr>Mental health &amp; stress</vt:lpstr>
      <vt:lpstr>Workplace Guidance</vt:lpstr>
      <vt:lpstr>Cleaning and Disinfection:  What You Need to Know</vt:lpstr>
      <vt:lpstr>Cleaning and Disinfecting - Learning Objectives</vt:lpstr>
      <vt:lpstr>Cleaning and Disinfection</vt:lpstr>
      <vt:lpstr>Cleaning and Disinfection pt. 2</vt:lpstr>
      <vt:lpstr>Cleaning and Disinfection pt. 3</vt:lpstr>
      <vt:lpstr>Cleaning and Disinfection pt. 4</vt:lpstr>
      <vt:lpstr>How to Clean and Disinfect Your Home if Someone has COVID-19 </vt:lpstr>
      <vt:lpstr>Resources</vt:lpstr>
      <vt:lpstr>Thank you for your participation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Charles Austin</dc:creator>
  <cp:lastModifiedBy>Jordan B</cp:lastModifiedBy>
  <cp:revision>636</cp:revision>
  <dcterms:created xsi:type="dcterms:W3CDTF">2019-04-10T02:22:38Z</dcterms:created>
  <dcterms:modified xsi:type="dcterms:W3CDTF">2020-10-16T14:24:16Z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0x01010097E344A0D3B20E4289A8D53DC8121536</vt:lpwstr>
  </property>
</Properties>
</file>