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F15F-62CF-497A-8B0E-F492650F1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A7EF3-D655-4C8C-9C91-1F0235D63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386D-BF2E-4534-8D5F-7A7D1AE7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D68A-688E-475B-8FCB-F7DF7F3F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EBA83-4DB2-48E6-ABD3-6416F520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9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F09D-94D5-4F6F-8F4D-4AF9A38D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DD531-D15C-4D95-96F5-CFAAB3622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04ACC-CEDA-43B1-B047-B8CCE18C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789B-584E-43F0-B003-769EFC60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5F40-4305-4242-9CDF-97A599B8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0BD59-3463-43CC-AFFD-B93D81B24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41339-5D55-43F1-A1A4-EFA399443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812E7-E1AD-43D4-82B6-593B5FF0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80987-2E61-4944-A423-569A90E2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B9186-E229-434D-A01A-CC46C8AD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6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CE39-784D-40F0-B2EA-96504A72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706F-084C-49C4-9F02-4E13647D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3D8F-EDAF-433E-8A1A-C5844D65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D5751-BC03-44E3-A0A9-9980A260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42A9-6AF2-47FB-9983-424629FB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43BE-C35D-4C35-BA43-FA55AC5F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19CCF-CAAF-4402-B937-573097A1B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4B9B-0540-48CC-AF55-1E852366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C88D-5A66-44F9-943A-AB9A7752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8B95-7D21-4B50-81B6-6A9E8757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8CDB-168F-4F9B-8FAD-5D24F84D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AFCC7-572B-4811-8730-BDF8A7AEB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7D697-B996-4BC8-A9F7-B925EBB38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AA59C-D746-43DD-AB20-C35AF558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6B63A-10BE-4EB2-B171-EAC904A7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6B1-F8BE-410E-904C-69F6BACB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6B53-2DF2-4552-BE30-3268892D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EC9F7-2FD8-4B3F-B87F-28FE46BA9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E7B41-3142-4418-A274-430C659FB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709AD-3413-41D9-BDB0-755DC97BD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F327A-046F-4651-8E11-382D6A42B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039D5-8ABC-4BEE-8630-ED2AD403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BC0B1-56B8-44B3-BB43-D02DE0A2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0286B-5489-4748-9CA0-20DDC521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8BF4-F381-4866-B11F-B5D6CE50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C5CD3-AC7A-4140-97A0-FD4A7E7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5E162-ACC0-4477-A3CF-C1DC7B0B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5EDD5-9657-4F40-B8A8-93CC613B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3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D3626-F6EF-46FD-A84F-E22DEEA5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EC827-DF03-41E7-A803-89FB1FF4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5727B-712E-447D-9D68-76F63063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CBAB-7060-4E26-B75C-51071AA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6FD8D-824E-4F8E-9479-9F15BE5F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7F2A3-E1F8-4CC4-975B-14B837E8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7BE0A-261B-4733-9DAE-653A80F9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632E3-8423-4070-9746-07DEA60D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CD711-97AE-44F7-8C00-02B05923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81F-2C67-4F1F-BE2E-2CFEE672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780FD-71BC-4223-9EAF-CC75E9D31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AE626-7483-419D-B3F1-009221F15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5B767-F78C-4CC2-9C86-E8BAB52C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7DA3-CB64-46FC-8252-93143290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DAEEC-3D28-4E8E-B0E6-A24C53FA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7B4F9-A8AA-4A1D-B67D-1A0E144B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BB4C6-80B3-417B-8DD6-436117E4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03B06-E28A-4B29-8B89-DAEFD5C0E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BBB9-E6E1-4FFD-B6C5-67E9D3208F5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7A892-447A-43CC-8AC3-29D138BD6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9CAA9-C5D3-4A56-835A-C3682B4CA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16ED2-8D42-4D0B-9723-8104DAEC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timahealt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4248-9FA2-41DF-A52E-5BEC03DA0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quote &amp; enroll members into Optima Unique Plans</a:t>
            </a:r>
          </a:p>
        </p:txBody>
      </p:sp>
    </p:spTree>
    <p:extLst>
      <p:ext uri="{BB962C8B-B14F-4D97-AF65-F5344CB8AC3E}">
        <p14:creationId xmlns:p14="http://schemas.microsoft.com/office/powerpoint/2010/main" val="410655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8F2-6F41-44E0-96DF-AE07B71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97" y="397022"/>
            <a:ext cx="10985205" cy="1325563"/>
          </a:xfrm>
        </p:spPr>
        <p:txBody>
          <a:bodyPr/>
          <a:lstStyle/>
          <a:p>
            <a:r>
              <a:rPr lang="en-US" dirty="0"/>
              <a:t>Enter client’s demographic information </a:t>
            </a:r>
            <a:r>
              <a:rPr lang="en-US" sz="2800" dirty="0"/>
              <a:t>(continued) </a:t>
            </a:r>
            <a:r>
              <a:rPr lang="en-US" dirty="0"/>
              <a:t>&amp; “click” See Plans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9CFBF3-CA80-483D-9A95-0896D94F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9" y="1974038"/>
            <a:ext cx="10090297" cy="44869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97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8F2-6F41-44E0-96DF-AE07B71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97" y="397022"/>
            <a:ext cx="10985205" cy="1325563"/>
          </a:xfrm>
        </p:spPr>
        <p:txBody>
          <a:bodyPr/>
          <a:lstStyle/>
          <a:p>
            <a:r>
              <a:rPr lang="en-US" dirty="0"/>
              <a:t>To see Unique Plans, select “Non-QHP Plans Available only off-exchange”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8403C4-BB0B-47D7-8F1E-235BE4EE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9" y="1722585"/>
            <a:ext cx="10985205" cy="491201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93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8F2-6F41-44E0-96DF-AE07B71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97" y="397022"/>
            <a:ext cx="10985205" cy="1325563"/>
          </a:xfrm>
        </p:spPr>
        <p:txBody>
          <a:bodyPr/>
          <a:lstStyle/>
          <a:p>
            <a:r>
              <a:rPr lang="en-US" dirty="0"/>
              <a:t>To generate a proposal, Add plans to cart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9919C0-C5FD-4E43-9C70-54FDBB925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2" y="1552925"/>
            <a:ext cx="10600898" cy="47321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202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8F2-6F41-44E0-96DF-AE07B71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95" y="258798"/>
            <a:ext cx="10985205" cy="1325563"/>
          </a:xfrm>
        </p:spPr>
        <p:txBody>
          <a:bodyPr/>
          <a:lstStyle/>
          <a:p>
            <a:r>
              <a:rPr lang="en-US" dirty="0"/>
              <a:t>Option to “Copy Proposal Link”, Email, Save or Download Proposal.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BF0A23-1CAE-4F79-B489-B53425D4E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5" y="1796901"/>
            <a:ext cx="11249247" cy="48834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0B3900-DAAD-4048-9C95-59E2C048B305}"/>
              </a:ext>
            </a:extLst>
          </p:cNvPr>
          <p:cNvSpPr/>
          <p:nvPr/>
        </p:nvSpPr>
        <p:spPr>
          <a:xfrm>
            <a:off x="3859618" y="2041452"/>
            <a:ext cx="4954773" cy="531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3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8F2-6F41-44E0-96DF-AE07B71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95" y="258798"/>
            <a:ext cx="10985205" cy="1325563"/>
          </a:xfrm>
        </p:spPr>
        <p:txBody>
          <a:bodyPr/>
          <a:lstStyle/>
          <a:p>
            <a:r>
              <a:rPr lang="en-US" dirty="0"/>
              <a:t>To enroll member, click “Select” on the plan of choice &amp; “Begin Enrollment”.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4D5137-57FD-4DD0-B3B7-C5287505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5" y="1584361"/>
            <a:ext cx="10985205" cy="50148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69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C16A2-D188-4E9B-8D6A-C7E7DED0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 Unique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4B0C07-52C1-4B4F-9818-EC1B231B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 err="1">
                <a:latin typeface="MyriadPro-Regular"/>
              </a:rPr>
              <a:t>OptimaFit</a:t>
            </a:r>
            <a:r>
              <a:rPr lang="en-US" sz="1800" b="0" i="0" u="none" strike="noStrike" baseline="0" dirty="0">
                <a:latin typeface="MyriadPro-Regular"/>
              </a:rPr>
              <a:t> Direct Unique Off-Exchange plans are only offered outside the Marketplace (Off Exchange).</a:t>
            </a:r>
          </a:p>
          <a:p>
            <a:pPr algn="l"/>
            <a:r>
              <a:rPr lang="en-US" sz="1800" dirty="0">
                <a:latin typeface="MyriadPro-Regular"/>
              </a:rPr>
              <a:t>There are only 2 Unique plans: </a:t>
            </a:r>
            <a:r>
              <a:rPr lang="en-US" sz="1800" b="1" i="1" u="sng" dirty="0" err="1">
                <a:latin typeface="MyriadPro-Regular"/>
              </a:rPr>
              <a:t>OptimaFit</a:t>
            </a:r>
            <a:r>
              <a:rPr lang="en-US" sz="1800" b="1" i="1" u="sng" dirty="0">
                <a:latin typeface="MyriadPro-Regular"/>
              </a:rPr>
              <a:t> Silver 3500/30% Direct &amp; </a:t>
            </a:r>
            <a:r>
              <a:rPr lang="en-US" sz="1800" b="1" i="1" u="sng" dirty="0" err="1">
                <a:latin typeface="MyriadPro-Regular"/>
              </a:rPr>
              <a:t>OptimaFit</a:t>
            </a:r>
            <a:r>
              <a:rPr lang="en-US" sz="1800" b="1" i="1" u="sng" dirty="0">
                <a:latin typeface="MyriadPro-Regular"/>
              </a:rPr>
              <a:t> Silver 3000/30% HSA Direct</a:t>
            </a:r>
            <a:r>
              <a:rPr lang="en-US" sz="1800" dirty="0">
                <a:latin typeface="MyriadPro-Regular"/>
              </a:rPr>
              <a:t>.</a:t>
            </a:r>
            <a:endParaRPr lang="en-US" sz="1800" b="0" i="0" u="none" strike="noStrike" baseline="0" dirty="0">
              <a:latin typeface="MyriadPro-Regular"/>
            </a:endParaRPr>
          </a:p>
          <a:p>
            <a:pPr algn="l"/>
            <a:r>
              <a:rPr lang="en-US" sz="1800" dirty="0">
                <a:latin typeface="MyriadPro-Regular"/>
              </a:rPr>
              <a:t>Can </a:t>
            </a:r>
            <a:r>
              <a:rPr lang="en-US" sz="1800" b="1" i="1" dirty="0">
                <a:latin typeface="MyriadPro-Regular"/>
              </a:rPr>
              <a:t>only</a:t>
            </a:r>
            <a:r>
              <a:rPr lang="en-US" sz="1800" dirty="0">
                <a:latin typeface="MyriadPro-Regular"/>
              </a:rPr>
              <a:t> be quoted on </a:t>
            </a:r>
            <a:r>
              <a:rPr lang="en-US" sz="1800" dirty="0">
                <a:latin typeface="MyriadPro-Regular"/>
                <a:hlinkClick r:id="rId2"/>
              </a:rPr>
              <a:t>www.optimahealth.com</a:t>
            </a:r>
            <a:r>
              <a:rPr lang="en-US" sz="1800" dirty="0">
                <a:latin typeface="MyriadPro-Regular"/>
              </a:rPr>
              <a:t>. </a:t>
            </a:r>
          </a:p>
          <a:p>
            <a:pPr algn="l"/>
            <a:r>
              <a:rPr lang="en-US" sz="1800" dirty="0">
                <a:latin typeface="MyriadPro-Regular"/>
              </a:rPr>
              <a:t>Cannot be quoted on TFA Edge or </a:t>
            </a:r>
            <a:r>
              <a:rPr lang="en-US" sz="1800" dirty="0" err="1">
                <a:latin typeface="MyriadPro-Regular"/>
              </a:rPr>
              <a:t>HealthSherpa</a:t>
            </a:r>
            <a:r>
              <a:rPr lang="en-US" sz="1800" dirty="0">
                <a:latin typeface="MyriadPro-Regular"/>
              </a:rPr>
              <a:t>.</a:t>
            </a:r>
            <a:endParaRPr lang="en-US" sz="1800" b="0" i="0" u="none" strike="noStrike" baseline="0" dirty="0">
              <a:latin typeface="MyriadPro-Regular"/>
            </a:endParaRPr>
          </a:p>
          <a:p>
            <a:pPr algn="l"/>
            <a:r>
              <a:rPr lang="en-US" sz="1800" b="0" i="0" u="none" strike="noStrike" baseline="0" dirty="0">
                <a:latin typeface="MyriadPro-Regular"/>
              </a:rPr>
              <a:t>These unique Off Exchange plans offer lower premiums and include comprehensive benefits, wellness programs, preventive services. </a:t>
            </a:r>
          </a:p>
          <a:p>
            <a:pPr algn="l"/>
            <a:r>
              <a:rPr lang="en-US" sz="1800" dirty="0">
                <a:latin typeface="MyriadPro-Regular"/>
              </a:rPr>
              <a:t>Members can apply via optimahealth.com or paper application.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8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8BC0-9C8D-49EE-A83B-9EC609AE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5" y="276207"/>
            <a:ext cx="10903103" cy="1059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Rate comparison for a 43 year-old female in</a:t>
            </a:r>
            <a:br>
              <a:rPr lang="en-US" dirty="0"/>
            </a:br>
            <a:r>
              <a:rPr lang="en-US" dirty="0"/>
              <a:t>Norfolk, VA</a:t>
            </a:r>
          </a:p>
        </p:txBody>
      </p:sp>
      <p:pic>
        <p:nvPicPr>
          <p:cNvPr id="14" name="Content Placeholder 13" descr="Table&#10;&#10;Description automatically generated with low confidence">
            <a:extLst>
              <a:ext uri="{FF2B5EF4-FFF2-40B4-BE49-F238E27FC236}">
                <a16:creationId xmlns:a16="http://schemas.microsoft.com/office/drawing/2014/main" id="{786921CA-8631-4EC3-B470-6569ED0C8F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24" y="1705176"/>
            <a:ext cx="5183186" cy="4973415"/>
          </a:xfrm>
          <a:ln w="9525">
            <a:solidFill>
              <a:schemeClr val="tx1"/>
            </a:solidFill>
          </a:ln>
        </p:spPr>
      </p:pic>
      <p:pic>
        <p:nvPicPr>
          <p:cNvPr id="18" name="Picture 1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6BBB495-85C0-46C4-8B18-A2345E209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5" y="1705177"/>
            <a:ext cx="5315692" cy="49734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E3E46D-8914-45AF-BB56-453E75AA5350}"/>
              </a:ext>
            </a:extLst>
          </p:cNvPr>
          <p:cNvSpPr txBox="1"/>
          <p:nvPr/>
        </p:nvSpPr>
        <p:spPr>
          <a:xfrm>
            <a:off x="452285" y="1335845"/>
            <a:ext cx="531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>
                <a:solidFill>
                  <a:srgbClr val="FF0000"/>
                </a:solidFill>
              </a:rPr>
              <a:t>Optima Unique Plan: Optima Silver 3500 30% Direct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0E027-E368-48EE-AAE7-AFF4DBB79508}"/>
              </a:ext>
            </a:extLst>
          </p:cNvPr>
          <p:cNvSpPr txBox="1"/>
          <p:nvPr/>
        </p:nvSpPr>
        <p:spPr>
          <a:xfrm>
            <a:off x="6175555" y="1243696"/>
            <a:ext cx="531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>
                <a:solidFill>
                  <a:srgbClr val="FF0000"/>
                </a:solidFill>
              </a:rPr>
              <a:t>Optima Plan: Optima Silver 3800 25% Direct</a:t>
            </a:r>
          </a:p>
        </p:txBody>
      </p:sp>
    </p:spTree>
    <p:extLst>
      <p:ext uri="{BB962C8B-B14F-4D97-AF65-F5344CB8AC3E}">
        <p14:creationId xmlns:p14="http://schemas.microsoft.com/office/powerpoint/2010/main" val="31628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22B4-5088-4AD1-BF46-16B068BA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www.optimahealth.com 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F038D8-C040-40D2-BE6C-DD1107655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4" y="1488558"/>
            <a:ext cx="8910316" cy="4688405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303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56E9-4CFC-4672-8D4D-E40A6D0C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 as a Broker</a:t>
            </a:r>
          </a:p>
        </p:txBody>
      </p:sp>
      <p:pic>
        <p:nvPicPr>
          <p:cNvPr id="9" name="Content Placeholder 8" descr="Graphical user interface, chart, funnel chart&#10;&#10;Description automatically generated">
            <a:extLst>
              <a:ext uri="{FF2B5EF4-FFF2-40B4-BE49-F238E27FC236}">
                <a16:creationId xmlns:a16="http://schemas.microsoft.com/office/drawing/2014/main" id="{DCC83AB8-789A-4FC1-BB94-5CA5392B7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05" y="1825625"/>
            <a:ext cx="8964589" cy="4351338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52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1819-1F0F-4F71-9416-6F79AF42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username and password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B20F0E-AFE2-4602-B62D-07EF54813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24" y="1825625"/>
            <a:ext cx="8346558" cy="4351338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793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8F2-6F41-44E0-96DF-AE07B712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“Individual Renewals”</a:t>
            </a:r>
          </a:p>
        </p:txBody>
      </p:sp>
      <p:pic>
        <p:nvPicPr>
          <p:cNvPr id="9" name="Content Placeholder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A3A65F2-DD6E-4C6F-B626-3D2F4060D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26" y="1825625"/>
            <a:ext cx="8934747" cy="4351338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861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8F2-6F41-44E0-96DF-AE07B712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“Get Online Estimate”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57668F-0A45-44D4-AA7D-3E8D7B767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9472"/>
            <a:ext cx="10515600" cy="4223643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947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8F2-6F41-44E0-96DF-AE07B712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client’s demographic information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9C8389-28DA-4EED-86ED-DF769435D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8424"/>
            <a:ext cx="10251558" cy="4351338"/>
          </a:xfr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821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227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MyriadPro-Regular</vt:lpstr>
      <vt:lpstr>Office Theme</vt:lpstr>
      <vt:lpstr>How to quote &amp; enroll members into Optima Unique Plans</vt:lpstr>
      <vt:lpstr>Optima Unique plans</vt:lpstr>
      <vt:lpstr>Rate comparison for a 43 year-old female in Norfolk, VA</vt:lpstr>
      <vt:lpstr>Login to www.optimahealth.com </vt:lpstr>
      <vt:lpstr>Sign in as a Broker</vt:lpstr>
      <vt:lpstr>Enter username and password</vt:lpstr>
      <vt:lpstr>Select “Individual Renewals”</vt:lpstr>
      <vt:lpstr>Select “Get Online Estimate”</vt:lpstr>
      <vt:lpstr>Enter client’s demographic information</vt:lpstr>
      <vt:lpstr>Enter client’s demographic information (continued) &amp; “click” See Plans</vt:lpstr>
      <vt:lpstr>To see Unique Plans, select “Non-QHP Plans Available only off-exchange”</vt:lpstr>
      <vt:lpstr>To generate a proposal, Add plans to cart</vt:lpstr>
      <vt:lpstr>Option to “Copy Proposal Link”, Email, Save or Download Proposal.</vt:lpstr>
      <vt:lpstr>To enroll member, click “Select” on the plan of choice &amp; “Begin Enrollment”.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quote &amp; enroll members into Optima Unique Plans</dc:title>
  <dc:creator>Shavon Johnson</dc:creator>
  <cp:lastModifiedBy>Shavon Johnson</cp:lastModifiedBy>
  <cp:revision>4</cp:revision>
  <dcterms:created xsi:type="dcterms:W3CDTF">2022-11-11T13:33:29Z</dcterms:created>
  <dcterms:modified xsi:type="dcterms:W3CDTF">2022-11-11T15:35:05Z</dcterms:modified>
</cp:coreProperties>
</file>